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309" r:id="rId4"/>
    <p:sldId id="257" r:id="rId5"/>
    <p:sldId id="258" r:id="rId6"/>
    <p:sldId id="259" r:id="rId7"/>
    <p:sldId id="273" r:id="rId8"/>
    <p:sldId id="292" r:id="rId9"/>
    <p:sldId id="293" r:id="rId10"/>
    <p:sldId id="294" r:id="rId11"/>
    <p:sldId id="291" r:id="rId12"/>
    <p:sldId id="310" r:id="rId13"/>
    <p:sldId id="295" r:id="rId14"/>
    <p:sldId id="308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CE82F-E245-4288-8A5E-34EF3CB7304D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3457CF9-126B-4FD3-BD94-28CB2904D496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 этап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EE4902-3296-4C8A-AAB1-5E6F3427E1CA}" type="parTrans" cxnId="{AEC8C535-BD45-4BC7-B912-6F5C2C59BA7E}">
      <dgm:prSet/>
      <dgm:spPr/>
      <dgm:t>
        <a:bodyPr/>
        <a:lstStyle/>
        <a:p>
          <a:endParaRPr lang="ru-RU"/>
        </a:p>
      </dgm:t>
    </dgm:pt>
    <dgm:pt modelId="{C4166F4F-CFAC-47B7-8DE7-D5EE82958888}" type="sibTrans" cxnId="{AEC8C535-BD45-4BC7-B912-6F5C2C59BA7E}">
      <dgm:prSet/>
      <dgm:spPr/>
      <dgm:t>
        <a:bodyPr/>
        <a:lstStyle/>
        <a:p>
          <a:endParaRPr lang="ru-RU"/>
        </a:p>
      </dgm:t>
    </dgm:pt>
    <dgm:pt modelId="{ADEBC06B-167E-4631-BC8C-B383DD1FF05B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 2024 г. – февраль 2024 г.</a:t>
          </a:r>
          <a:endParaRPr lang="ru-RU" dirty="0"/>
        </a:p>
      </dgm:t>
    </dgm:pt>
    <dgm:pt modelId="{DCD2797C-F61E-447E-993A-DA42A97DD593}" type="parTrans" cxnId="{C5B00AE9-1B78-4C0D-9220-E98B81C66E77}">
      <dgm:prSet/>
      <dgm:spPr/>
      <dgm:t>
        <a:bodyPr/>
        <a:lstStyle/>
        <a:p>
          <a:endParaRPr lang="ru-RU"/>
        </a:p>
      </dgm:t>
    </dgm:pt>
    <dgm:pt modelId="{DB447FC9-DBE5-4F81-B054-46DC95B6B910}" type="sibTrans" cxnId="{C5B00AE9-1B78-4C0D-9220-E98B81C66E77}">
      <dgm:prSet/>
      <dgm:spPr/>
      <dgm:t>
        <a:bodyPr/>
        <a:lstStyle/>
        <a:p>
          <a:endParaRPr lang="ru-RU"/>
        </a:p>
      </dgm:t>
    </dgm:pt>
    <dgm:pt modelId="{52FEEF22-AE36-42E3-878F-441880EB9893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Проектировочный этап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DA4501-A46A-473A-9DD7-545A1CC6AF6B}" type="parTrans" cxnId="{90302B4D-1C43-431A-983E-F0A846BC81FF}">
      <dgm:prSet/>
      <dgm:spPr/>
      <dgm:t>
        <a:bodyPr/>
        <a:lstStyle/>
        <a:p>
          <a:endParaRPr lang="ru-RU"/>
        </a:p>
      </dgm:t>
    </dgm:pt>
    <dgm:pt modelId="{9D85B8E8-1496-467C-98C1-DB071EEF2DDD}" type="sibTrans" cxnId="{90302B4D-1C43-431A-983E-F0A846BC81FF}">
      <dgm:prSet/>
      <dgm:spPr/>
      <dgm:t>
        <a:bodyPr/>
        <a:lstStyle/>
        <a:p>
          <a:endParaRPr lang="ru-RU"/>
        </a:p>
      </dgm:t>
    </dgm:pt>
    <dgm:pt modelId="{6CC97B16-7B46-4BFC-872E-496AE300F528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февраль 2024 г. – март 2024 г.</a:t>
          </a:r>
          <a:endParaRPr lang="ru-RU" dirty="0"/>
        </a:p>
      </dgm:t>
    </dgm:pt>
    <dgm:pt modelId="{8C142996-07C5-4D12-BB15-0998570D8CCA}" type="parTrans" cxnId="{7865E6B8-3593-41D9-A56F-A2519A09B5FB}">
      <dgm:prSet/>
      <dgm:spPr/>
      <dgm:t>
        <a:bodyPr/>
        <a:lstStyle/>
        <a:p>
          <a:endParaRPr lang="ru-RU"/>
        </a:p>
      </dgm:t>
    </dgm:pt>
    <dgm:pt modelId="{78F64B05-A567-4CCA-9D3C-5A934B60ED28}" type="sibTrans" cxnId="{7865E6B8-3593-41D9-A56F-A2519A09B5FB}">
      <dgm:prSet/>
      <dgm:spPr/>
      <dgm:t>
        <a:bodyPr/>
        <a:lstStyle/>
        <a:p>
          <a:endParaRPr lang="ru-RU"/>
        </a:p>
      </dgm:t>
    </dgm:pt>
    <dgm:pt modelId="{DF983129-978D-49C2-9FE8-9E991CD5B737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Практический этап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600A3-3264-4DFA-AD99-932FB201F8CC}" type="parTrans" cxnId="{18CB3098-08E8-485F-A731-62F7A21D7C45}">
      <dgm:prSet/>
      <dgm:spPr/>
      <dgm:t>
        <a:bodyPr/>
        <a:lstStyle/>
        <a:p>
          <a:endParaRPr lang="ru-RU"/>
        </a:p>
      </dgm:t>
    </dgm:pt>
    <dgm:pt modelId="{DE834ECA-D0D9-43A9-93D9-3FB9ADCF509F}" type="sibTrans" cxnId="{18CB3098-08E8-485F-A731-62F7A21D7C45}">
      <dgm:prSet/>
      <dgm:spPr/>
      <dgm:t>
        <a:bodyPr/>
        <a:lstStyle/>
        <a:p>
          <a:endParaRPr lang="ru-RU"/>
        </a:p>
      </dgm:t>
    </dgm:pt>
    <dgm:pt modelId="{6EA9F738-EDD2-4F5D-9AE8-CD8C8A06DCC8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март 2024 г. – декабрь 2024 г.</a:t>
          </a:r>
          <a:endParaRPr lang="ru-RU" dirty="0"/>
        </a:p>
      </dgm:t>
    </dgm:pt>
    <dgm:pt modelId="{31C31F7B-9061-4BA3-9F03-D9418A4052FA}" type="parTrans" cxnId="{C1433C31-CC16-4B2A-A442-DB9539D3C71D}">
      <dgm:prSet/>
      <dgm:spPr/>
      <dgm:t>
        <a:bodyPr/>
        <a:lstStyle/>
        <a:p>
          <a:endParaRPr lang="ru-RU"/>
        </a:p>
      </dgm:t>
    </dgm:pt>
    <dgm:pt modelId="{D36A7F8F-4C44-434C-B03F-F1DB6739F74A}" type="sibTrans" cxnId="{C1433C31-CC16-4B2A-A442-DB9539D3C71D}">
      <dgm:prSet/>
      <dgm:spPr/>
      <dgm:t>
        <a:bodyPr/>
        <a:lstStyle/>
        <a:p>
          <a:endParaRPr lang="ru-RU"/>
        </a:p>
      </dgm:t>
    </dgm:pt>
    <dgm:pt modelId="{5E13868C-5476-4064-8413-8B6E3FAE4A3B}" type="pres">
      <dgm:prSet presAssocID="{6C1CE82F-E245-4288-8A5E-34EF3CB730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388E6-9001-4597-9084-47906BA70192}" type="pres">
      <dgm:prSet presAssocID="{23457CF9-126B-4FD3-BD94-28CB2904D496}" presName="composite" presStyleCnt="0"/>
      <dgm:spPr/>
    </dgm:pt>
    <dgm:pt modelId="{24230F4E-7014-4EDD-AF6D-68D2913244D5}" type="pres">
      <dgm:prSet presAssocID="{23457CF9-126B-4FD3-BD94-28CB2904D496}" presName="parTx" presStyleLbl="alignNode1" presStyleIdx="0" presStyleCnt="3" custScaleX="104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F68EB-134E-4A21-98BF-EFD31239E1E4}" type="pres">
      <dgm:prSet presAssocID="{23457CF9-126B-4FD3-BD94-28CB2904D496}" presName="desTx" presStyleLbl="alignAccFollowNode1" presStyleIdx="0" presStyleCnt="3" custScaleX="105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2A48A-165C-4561-8AE7-3CACA54C97BE}" type="pres">
      <dgm:prSet presAssocID="{C4166F4F-CFAC-47B7-8DE7-D5EE82958888}" presName="space" presStyleCnt="0"/>
      <dgm:spPr/>
    </dgm:pt>
    <dgm:pt modelId="{6823D7AC-B483-4ED5-81DE-1D4A9C8C7C3A}" type="pres">
      <dgm:prSet presAssocID="{52FEEF22-AE36-42E3-878F-441880EB9893}" presName="composite" presStyleCnt="0"/>
      <dgm:spPr/>
    </dgm:pt>
    <dgm:pt modelId="{876BA8BB-11A8-4C1F-823A-60C62C8526FF}" type="pres">
      <dgm:prSet presAssocID="{52FEEF22-AE36-42E3-878F-441880EB98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5A4E8-1DAF-4BD3-B99E-06F23CCE749F}" type="pres">
      <dgm:prSet presAssocID="{52FEEF22-AE36-42E3-878F-441880EB989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DA363-E6CC-42A3-94B7-746C55A7A382}" type="pres">
      <dgm:prSet presAssocID="{9D85B8E8-1496-467C-98C1-DB071EEF2DDD}" presName="space" presStyleCnt="0"/>
      <dgm:spPr/>
    </dgm:pt>
    <dgm:pt modelId="{C2C0076D-B4E9-40BF-9492-DA6C962026F8}" type="pres">
      <dgm:prSet presAssocID="{DF983129-978D-49C2-9FE8-9E991CD5B737}" presName="composite" presStyleCnt="0"/>
      <dgm:spPr/>
    </dgm:pt>
    <dgm:pt modelId="{B2AEF1CF-5837-489A-A7F0-F2C553836488}" type="pres">
      <dgm:prSet presAssocID="{DF983129-978D-49C2-9FE8-9E991CD5B73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3D1B7-B745-4C84-8D31-ECCDB7FF8437}" type="pres">
      <dgm:prSet presAssocID="{DF983129-978D-49C2-9FE8-9E991CD5B73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18542F-0242-4922-9B30-7D39B53F948C}" type="presOf" srcId="{6CC97B16-7B46-4BFC-872E-496AE300F528}" destId="{3525A4E8-1DAF-4BD3-B99E-06F23CCE749F}" srcOrd="0" destOrd="0" presId="urn:microsoft.com/office/officeart/2005/8/layout/hList1"/>
    <dgm:cxn modelId="{A998BE8A-21A6-4025-993A-55D9C443C3BD}" type="presOf" srcId="{DF983129-978D-49C2-9FE8-9E991CD5B737}" destId="{B2AEF1CF-5837-489A-A7F0-F2C553836488}" srcOrd="0" destOrd="0" presId="urn:microsoft.com/office/officeart/2005/8/layout/hList1"/>
    <dgm:cxn modelId="{BACF9263-F557-47C3-847A-9D31542E5779}" type="presOf" srcId="{6C1CE82F-E245-4288-8A5E-34EF3CB7304D}" destId="{5E13868C-5476-4064-8413-8B6E3FAE4A3B}" srcOrd="0" destOrd="0" presId="urn:microsoft.com/office/officeart/2005/8/layout/hList1"/>
    <dgm:cxn modelId="{3FE8C94C-A1B3-4CD0-BA29-B8E37AD6B8E0}" type="presOf" srcId="{ADEBC06B-167E-4631-BC8C-B383DD1FF05B}" destId="{FC5F68EB-134E-4A21-98BF-EFD31239E1E4}" srcOrd="0" destOrd="0" presId="urn:microsoft.com/office/officeart/2005/8/layout/hList1"/>
    <dgm:cxn modelId="{AEC8C535-BD45-4BC7-B912-6F5C2C59BA7E}" srcId="{6C1CE82F-E245-4288-8A5E-34EF3CB7304D}" destId="{23457CF9-126B-4FD3-BD94-28CB2904D496}" srcOrd="0" destOrd="0" parTransId="{DEEE4902-3296-4C8A-AAB1-5E6F3427E1CA}" sibTransId="{C4166F4F-CFAC-47B7-8DE7-D5EE82958888}"/>
    <dgm:cxn modelId="{42AED7C2-C2D4-48BB-8C66-FA7E4D6F1B45}" type="presOf" srcId="{6EA9F738-EDD2-4F5D-9AE8-CD8C8A06DCC8}" destId="{1043D1B7-B745-4C84-8D31-ECCDB7FF8437}" srcOrd="0" destOrd="0" presId="urn:microsoft.com/office/officeart/2005/8/layout/hList1"/>
    <dgm:cxn modelId="{90302B4D-1C43-431A-983E-F0A846BC81FF}" srcId="{6C1CE82F-E245-4288-8A5E-34EF3CB7304D}" destId="{52FEEF22-AE36-42E3-878F-441880EB9893}" srcOrd="1" destOrd="0" parTransId="{50DA4501-A46A-473A-9DD7-545A1CC6AF6B}" sibTransId="{9D85B8E8-1496-467C-98C1-DB071EEF2DDD}"/>
    <dgm:cxn modelId="{7865E6B8-3593-41D9-A56F-A2519A09B5FB}" srcId="{52FEEF22-AE36-42E3-878F-441880EB9893}" destId="{6CC97B16-7B46-4BFC-872E-496AE300F528}" srcOrd="0" destOrd="0" parTransId="{8C142996-07C5-4D12-BB15-0998570D8CCA}" sibTransId="{78F64B05-A567-4CCA-9D3C-5A934B60ED28}"/>
    <dgm:cxn modelId="{C5B00AE9-1B78-4C0D-9220-E98B81C66E77}" srcId="{23457CF9-126B-4FD3-BD94-28CB2904D496}" destId="{ADEBC06B-167E-4631-BC8C-B383DD1FF05B}" srcOrd="0" destOrd="0" parTransId="{DCD2797C-F61E-447E-993A-DA42A97DD593}" sibTransId="{DB447FC9-DBE5-4F81-B054-46DC95B6B910}"/>
    <dgm:cxn modelId="{C1433C31-CC16-4B2A-A442-DB9539D3C71D}" srcId="{DF983129-978D-49C2-9FE8-9E991CD5B737}" destId="{6EA9F738-EDD2-4F5D-9AE8-CD8C8A06DCC8}" srcOrd="0" destOrd="0" parTransId="{31C31F7B-9061-4BA3-9F03-D9418A4052FA}" sibTransId="{D36A7F8F-4C44-434C-B03F-F1DB6739F74A}"/>
    <dgm:cxn modelId="{18CB3098-08E8-485F-A731-62F7A21D7C45}" srcId="{6C1CE82F-E245-4288-8A5E-34EF3CB7304D}" destId="{DF983129-978D-49C2-9FE8-9E991CD5B737}" srcOrd="2" destOrd="0" parTransId="{6A9600A3-3264-4DFA-AD99-932FB201F8CC}" sibTransId="{DE834ECA-D0D9-43A9-93D9-3FB9ADCF509F}"/>
    <dgm:cxn modelId="{BABF0F0C-DE2C-4594-B949-529328C717F3}" type="presOf" srcId="{23457CF9-126B-4FD3-BD94-28CB2904D496}" destId="{24230F4E-7014-4EDD-AF6D-68D2913244D5}" srcOrd="0" destOrd="0" presId="urn:microsoft.com/office/officeart/2005/8/layout/hList1"/>
    <dgm:cxn modelId="{1DDBB284-D190-47A3-86B7-437A695CBD20}" type="presOf" srcId="{52FEEF22-AE36-42E3-878F-441880EB9893}" destId="{876BA8BB-11A8-4C1F-823A-60C62C8526FF}" srcOrd="0" destOrd="0" presId="urn:microsoft.com/office/officeart/2005/8/layout/hList1"/>
    <dgm:cxn modelId="{BF3A3796-61F9-4A7B-B73F-0E87E98E6275}" type="presParOf" srcId="{5E13868C-5476-4064-8413-8B6E3FAE4A3B}" destId="{42E388E6-9001-4597-9084-47906BA70192}" srcOrd="0" destOrd="0" presId="urn:microsoft.com/office/officeart/2005/8/layout/hList1"/>
    <dgm:cxn modelId="{C641E21D-5077-4B24-B695-FB076C97A04C}" type="presParOf" srcId="{42E388E6-9001-4597-9084-47906BA70192}" destId="{24230F4E-7014-4EDD-AF6D-68D2913244D5}" srcOrd="0" destOrd="0" presId="urn:microsoft.com/office/officeart/2005/8/layout/hList1"/>
    <dgm:cxn modelId="{3C981217-8245-4C8E-A4E9-95A0986705AE}" type="presParOf" srcId="{42E388E6-9001-4597-9084-47906BA70192}" destId="{FC5F68EB-134E-4A21-98BF-EFD31239E1E4}" srcOrd="1" destOrd="0" presId="urn:microsoft.com/office/officeart/2005/8/layout/hList1"/>
    <dgm:cxn modelId="{429E1772-4150-47C6-B4A1-ADE686E97C39}" type="presParOf" srcId="{5E13868C-5476-4064-8413-8B6E3FAE4A3B}" destId="{BE92A48A-165C-4561-8AE7-3CACA54C97BE}" srcOrd="1" destOrd="0" presId="urn:microsoft.com/office/officeart/2005/8/layout/hList1"/>
    <dgm:cxn modelId="{B66CC127-5FF1-445D-9FFE-F3027AE02F59}" type="presParOf" srcId="{5E13868C-5476-4064-8413-8B6E3FAE4A3B}" destId="{6823D7AC-B483-4ED5-81DE-1D4A9C8C7C3A}" srcOrd="2" destOrd="0" presId="urn:microsoft.com/office/officeart/2005/8/layout/hList1"/>
    <dgm:cxn modelId="{029E4CE4-8BEC-4CF1-8ED4-6096F439EDE5}" type="presParOf" srcId="{6823D7AC-B483-4ED5-81DE-1D4A9C8C7C3A}" destId="{876BA8BB-11A8-4C1F-823A-60C62C8526FF}" srcOrd="0" destOrd="0" presId="urn:microsoft.com/office/officeart/2005/8/layout/hList1"/>
    <dgm:cxn modelId="{98FA1276-225B-49A1-B480-0AF72DF0B34E}" type="presParOf" srcId="{6823D7AC-B483-4ED5-81DE-1D4A9C8C7C3A}" destId="{3525A4E8-1DAF-4BD3-B99E-06F23CCE749F}" srcOrd="1" destOrd="0" presId="urn:microsoft.com/office/officeart/2005/8/layout/hList1"/>
    <dgm:cxn modelId="{3430D76C-BB6E-4EC6-B3E0-6322DEBF31B7}" type="presParOf" srcId="{5E13868C-5476-4064-8413-8B6E3FAE4A3B}" destId="{243DA363-E6CC-42A3-94B7-746C55A7A382}" srcOrd="3" destOrd="0" presId="urn:microsoft.com/office/officeart/2005/8/layout/hList1"/>
    <dgm:cxn modelId="{4D8E0F19-41F7-4303-B302-BFAF958767CC}" type="presParOf" srcId="{5E13868C-5476-4064-8413-8B6E3FAE4A3B}" destId="{C2C0076D-B4E9-40BF-9492-DA6C962026F8}" srcOrd="4" destOrd="0" presId="urn:microsoft.com/office/officeart/2005/8/layout/hList1"/>
    <dgm:cxn modelId="{A1E20D79-4F9A-42C1-AB6E-8269C613C01C}" type="presParOf" srcId="{C2C0076D-B4E9-40BF-9492-DA6C962026F8}" destId="{B2AEF1CF-5837-489A-A7F0-F2C553836488}" srcOrd="0" destOrd="0" presId="urn:microsoft.com/office/officeart/2005/8/layout/hList1"/>
    <dgm:cxn modelId="{D10E9445-481B-46E1-BC8B-C584BDD7B302}" type="presParOf" srcId="{C2C0076D-B4E9-40BF-9492-DA6C962026F8}" destId="{1043D1B7-B745-4C84-8D31-ECCDB7FF84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30F4E-7014-4EDD-AF6D-68D2913244D5}">
      <dsp:nvSpPr>
        <dsp:cNvPr id="0" name=""/>
        <dsp:cNvSpPr/>
      </dsp:nvSpPr>
      <dsp:spPr bwMode="white">
        <a:xfrm>
          <a:off x="7645" y="1134301"/>
          <a:ext cx="2556776" cy="700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 этап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45" y="1134301"/>
        <a:ext cx="2556776" cy="700601"/>
      </dsp:txXfrm>
    </dsp:sp>
    <dsp:sp modelId="{FC5F68EB-134E-4A21-98BF-EFD31239E1E4}">
      <dsp:nvSpPr>
        <dsp:cNvPr id="0" name=""/>
        <dsp:cNvSpPr/>
      </dsp:nvSpPr>
      <dsp:spPr bwMode="white">
        <a:xfrm>
          <a:off x="1139" y="1834903"/>
          <a:ext cx="2569789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январь 2024 г. – февраль 2024 г.</a:t>
          </a:r>
          <a:endParaRPr lang="ru-RU" sz="2000" kern="1200" dirty="0"/>
        </a:p>
      </dsp:txBody>
      <dsp:txXfrm>
        <a:off x="1139" y="1834903"/>
        <a:ext cx="2569789" cy="878400"/>
      </dsp:txXfrm>
    </dsp:sp>
    <dsp:sp modelId="{876BA8BB-11A8-4C1F-823A-60C62C8526FF}">
      <dsp:nvSpPr>
        <dsp:cNvPr id="0" name=""/>
        <dsp:cNvSpPr/>
      </dsp:nvSpPr>
      <dsp:spPr bwMode="white">
        <a:xfrm>
          <a:off x="2912082" y="1134301"/>
          <a:ext cx="2436812" cy="700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Проектировочный этап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2082" y="1134301"/>
        <a:ext cx="2436812" cy="700601"/>
      </dsp:txXfrm>
    </dsp:sp>
    <dsp:sp modelId="{3525A4E8-1DAF-4BD3-B99E-06F23CCE749F}">
      <dsp:nvSpPr>
        <dsp:cNvPr id="0" name=""/>
        <dsp:cNvSpPr/>
      </dsp:nvSpPr>
      <dsp:spPr bwMode="white">
        <a:xfrm>
          <a:off x="2912082" y="1834903"/>
          <a:ext cx="2436812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февраль 2024 г. – март 2024 г.</a:t>
          </a:r>
          <a:endParaRPr lang="ru-RU" sz="2000" kern="1200" dirty="0"/>
        </a:p>
      </dsp:txBody>
      <dsp:txXfrm>
        <a:off x="2912082" y="1834903"/>
        <a:ext cx="2436812" cy="878400"/>
      </dsp:txXfrm>
    </dsp:sp>
    <dsp:sp modelId="{B2AEF1CF-5837-489A-A7F0-F2C553836488}">
      <dsp:nvSpPr>
        <dsp:cNvPr id="0" name=""/>
        <dsp:cNvSpPr/>
      </dsp:nvSpPr>
      <dsp:spPr bwMode="white">
        <a:xfrm>
          <a:off x="5690048" y="1134301"/>
          <a:ext cx="2436812" cy="700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Практический этап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90048" y="1134301"/>
        <a:ext cx="2436812" cy="700601"/>
      </dsp:txXfrm>
    </dsp:sp>
    <dsp:sp modelId="{1043D1B7-B745-4C84-8D31-ECCDB7FF8437}">
      <dsp:nvSpPr>
        <dsp:cNvPr id="0" name=""/>
        <dsp:cNvSpPr/>
      </dsp:nvSpPr>
      <dsp:spPr bwMode="white">
        <a:xfrm>
          <a:off x="5690048" y="1834903"/>
          <a:ext cx="2436812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март 2024 г. – декабрь 2024 г.</a:t>
          </a:r>
          <a:endParaRPr lang="ru-RU" sz="2000" kern="1200" dirty="0"/>
        </a:p>
      </dsp:txBody>
      <dsp:txXfrm>
        <a:off x="5690048" y="1834903"/>
        <a:ext cx="2436812" cy="87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CB3B-B0AC-4141-A767-121D3C3EA08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711479-DABE-4543-A3A2-878B34199F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9857" y="1324303"/>
            <a:ext cx="8232184" cy="288876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образовательных учреждений при реализации дополнительных общеразвивающих образовательных программ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6357" y="5654001"/>
            <a:ext cx="2897579" cy="3786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3592" y="346754"/>
            <a:ext cx="588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Белогостицкая средняя общеобразовательная школа</a:t>
            </a:r>
          </a:p>
        </p:txBody>
      </p:sp>
      <p:pic>
        <p:nvPicPr>
          <p:cNvPr id="5" name="Picture 2" descr="C:\Users\Татьяна Валентиновна\Desktop\social_networ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255" y="4949041"/>
            <a:ext cx="2880320" cy="1584176"/>
          </a:xfrm>
          <a:prstGeom prst="rect">
            <a:avLst/>
          </a:prstGeom>
          <a:noFill/>
          <a:ln w="28575">
            <a:solidFill>
              <a:schemeClr val="tx1"/>
            </a:solidFill>
          </a:ln>
          <a:scene3d>
            <a:camera prst="perspectiveBelow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837" y="265215"/>
            <a:ext cx="935731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Сроки и механизмы реализации проекта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</a:br>
            <a:endParaRPr lang="ru-RU" dirty="0"/>
          </a:p>
        </p:txBody>
      </p:sp>
      <p:pic>
        <p:nvPicPr>
          <p:cNvPr id="4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337" y="274261"/>
            <a:ext cx="1050353" cy="1050042"/>
          </a:xfrm>
          <a:prstGeom prst="rect">
            <a:avLst/>
          </a:prstGeom>
        </p:spPr>
      </p:pic>
      <p:grpSp>
        <p:nvGrpSpPr>
          <p:cNvPr id="3" name="object 27"/>
          <p:cNvGrpSpPr/>
          <p:nvPr/>
        </p:nvGrpSpPr>
        <p:grpSpPr>
          <a:xfrm>
            <a:off x="550749" y="1586532"/>
            <a:ext cx="1714500" cy="715010"/>
            <a:chOff x="215646" y="1786889"/>
            <a:chExt cx="1714500" cy="71501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object 28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1444752" y="0"/>
                  </a:moveTo>
                  <a:lnTo>
                    <a:pt x="1444752" y="178688"/>
                  </a:lnTo>
                  <a:lnTo>
                    <a:pt x="0" y="178688"/>
                  </a:lnTo>
                  <a:lnTo>
                    <a:pt x="0" y="536067"/>
                  </a:lnTo>
                  <a:lnTo>
                    <a:pt x="1444752" y="536067"/>
                  </a:lnTo>
                  <a:lnTo>
                    <a:pt x="1444752" y="714756"/>
                  </a:lnTo>
                  <a:lnTo>
                    <a:pt x="1714500" y="357377"/>
                  </a:lnTo>
                  <a:lnTo>
                    <a:pt x="1444752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9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0" y="178688"/>
                  </a:moveTo>
                  <a:lnTo>
                    <a:pt x="1444752" y="178688"/>
                  </a:lnTo>
                  <a:lnTo>
                    <a:pt x="1444752" y="0"/>
                  </a:lnTo>
                  <a:lnTo>
                    <a:pt x="1714500" y="357377"/>
                  </a:lnTo>
                  <a:lnTo>
                    <a:pt x="1444752" y="714756"/>
                  </a:lnTo>
                  <a:lnTo>
                    <a:pt x="1444752" y="536067"/>
                  </a:lnTo>
                  <a:lnTo>
                    <a:pt x="0" y="536067"/>
                  </a:lnTo>
                  <a:lnTo>
                    <a:pt x="0" y="178688"/>
                  </a:lnTo>
                  <a:close/>
                </a:path>
              </a:pathLst>
            </a:custGeom>
            <a:grpFill/>
            <a:ln w="25908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30"/>
          <p:cNvSpPr txBox="1"/>
          <p:nvPr/>
        </p:nvSpPr>
        <p:spPr>
          <a:xfrm>
            <a:off x="844513" y="1782809"/>
            <a:ext cx="8250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000" b="1" spc="-1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sz="2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704215" y="2457450"/>
            <a:ext cx="8432165" cy="3992880"/>
          </a:xfrm>
        </p:spPr>
        <p:txBody>
          <a:bodyPr>
            <a:normAutofit fontScale="87500" lnSpcReduction="10000"/>
          </a:bodyPr>
          <a:lstStyle/>
          <a:p>
            <a:pPr>
              <a:spcBef>
                <a:spcPts val="45"/>
              </a:spcBef>
              <a:buClr>
                <a:srgbClr val="1381B8"/>
              </a:buClr>
              <a:buNone/>
            </a:pPr>
            <a:endParaRPr lang="ru-RU" sz="2100" dirty="0" smtClean="0">
              <a:latin typeface="Verdana" panose="020B0604030504040204"/>
              <a:cs typeface="Verdana" panose="020B0604030504040204"/>
            </a:endParaRPr>
          </a:p>
          <a:p>
            <a:pPr algn="just">
              <a:lnSpc>
                <a:spcPct val="100000"/>
              </a:lnSpc>
            </a:pPr>
            <a:r>
              <a:rPr lang="ru-RU" sz="2285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дополнительных общеразвивающих образовательных программ</a:t>
            </a:r>
          </a:p>
          <a:p>
            <a:pPr algn="just">
              <a:lnSpc>
                <a:spcPct val="100000"/>
              </a:lnSpc>
            </a:pPr>
            <a:r>
              <a:rPr lang="ru-RU" sz="2285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результатов реализации дополнительных общеразвивающих образовательных программ</a:t>
            </a:r>
          </a:p>
          <a:p>
            <a:pPr algn="just">
              <a:lnSpc>
                <a:spcPct val="100000"/>
              </a:lnSpc>
            </a:pPr>
            <a:r>
              <a:rPr lang="ru-RU" sz="2285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анализ итогов реализации дополнительных общеразвивающих образовательных программ</a:t>
            </a:r>
          </a:p>
          <a:p>
            <a:pPr algn="just">
              <a:lnSpc>
                <a:spcPct val="100000"/>
              </a:lnSpc>
            </a:pPr>
            <a:r>
              <a:rPr lang="ru-RU" sz="2285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трудностей, противоречий, проблем в реализации проекта и выработка корректирующих рекомендаций. Определение перспектив дальнейшего развития;</a:t>
            </a:r>
          </a:p>
          <a:p>
            <a:pPr algn="just">
              <a:lnSpc>
                <a:spcPct val="100000"/>
              </a:lnSpc>
            </a:pPr>
            <a:r>
              <a:rPr lang="ru-RU" sz="2285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Ярмарки социально-педагогических инноваций 2024 г. и пр.</a:t>
            </a:r>
          </a:p>
          <a:p>
            <a:pPr lvl="0">
              <a:lnSpc>
                <a:spcPct val="10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/>
          </a:p>
        </p:txBody>
      </p:sp>
      <p:sp>
        <p:nvSpPr>
          <p:cNvPr id="20" name="object 22"/>
          <p:cNvSpPr txBox="1"/>
          <p:nvPr/>
        </p:nvSpPr>
        <p:spPr>
          <a:xfrm>
            <a:off x="2780326" y="1665548"/>
            <a:ext cx="4944778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8431" y="1985567"/>
            <a:ext cx="305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2024 г. – декабрь 2024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354" y="388883"/>
            <a:ext cx="8596668" cy="589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результаты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891" y="1314574"/>
            <a:ext cx="8596668" cy="40036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нормативно-правовых документов по организации сетевого взаимодействия ОУ при реализации дополнительных общеразвивающих образовательных программ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общеразвивающие образовательные программы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занятий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профессионального мастерства педагогов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эффективности и результативности труда педагогических работников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педагогов близлежащих школ работе с высокотехнологичным оборудованием</a:t>
            </a:r>
          </a:p>
        </p:txBody>
      </p:sp>
      <p:pic>
        <p:nvPicPr>
          <p:cNvPr id="13314" name="Picture 2" descr="https://2019.kirovipk.ru/sites/default/files/novost/1342103856_haute-marne_numr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352" y="5251862"/>
            <a:ext cx="2141517" cy="1606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49" y="369546"/>
            <a:ext cx="10084157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школ - партнеров: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890" y="2068830"/>
            <a:ext cx="9445625" cy="3777615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школьников, охваченных дополнительным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образованием;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познавательной мотивации обучающихся, личностный рост всех участников образовательных отношений;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индивидуального развития воспитанников, занимающихся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 творчеством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профессионального мастерства педагогов (психолого-педагогическая и методическая компетентность, овладение новыми педагогическими и информационными технологиями, умение анализировать и обобщать свой опыт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451" y="462455"/>
            <a:ext cx="6333067" cy="5898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проекта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275" y="1473200"/>
            <a:ext cx="8596630" cy="3733165"/>
          </a:xfrm>
        </p:spPr>
        <p:txBody>
          <a:bodyPr>
            <a:normAutofit fontScale="97500" lnSpcReduction="10000"/>
          </a:bodyPr>
          <a:lstStyle/>
          <a:p>
            <a:pPr marL="0" lv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2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правовые ресурсы</a:t>
            </a:r>
          </a:p>
          <a:p>
            <a:pPr lvl="0" algn="just"/>
            <a:r>
              <a:rPr lang="ru-RU" sz="2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№286 от 31.05. 2021 года «Об утверждении федерального государственного образовательного стандарта начального общего образования»</a:t>
            </a:r>
          </a:p>
          <a:p>
            <a:pPr lvl="0" algn="just"/>
            <a:r>
              <a:rPr lang="ru-RU" sz="2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№287 от 31.05. 2021 года «Об утверждении федерального государственного образовательного стандарта основного общего образования»</a:t>
            </a:r>
          </a:p>
          <a:p>
            <a:pPr lvl="0" algn="just"/>
            <a:r>
              <a:rPr lang="ru-RU" sz="2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«Образование»: «Современная школа» (Центр Точка роста)</a:t>
            </a:r>
          </a:p>
          <a:p>
            <a:pPr lvl="0" algn="just"/>
            <a:r>
              <a:rPr lang="ru-RU" sz="22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с образовательными организациями</a:t>
            </a:r>
          </a:p>
        </p:txBody>
      </p:sp>
      <p:pic>
        <p:nvPicPr>
          <p:cNvPr id="13314" name="Picture 2" descr="https://2019.kirovipk.ru/sites/default/files/novost/1342103856_haute-marne_numr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0" y="5480050"/>
            <a:ext cx="1837055" cy="137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451" y="462455"/>
            <a:ext cx="6333067" cy="58980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проекта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115" y="1314450"/>
            <a:ext cx="9159240" cy="52578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 технические и информационные    ресурсы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Квадрокоптер Tello EDU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Конструкторский набор ТиОМ - 1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3D-принтер Maestro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ОУ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Учителя, разработчики рабочих программ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ресурсы</a:t>
            </a:r>
          </a:p>
          <a:p>
            <a:pPr marL="0" lv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Аккумуляторные батареи для квадрокоптеров  -FULLY MAX (12 000 руб)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Lego Education Mindstorms EV3  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бензин – 8 000 руб</a:t>
            </a:r>
          </a:p>
          <a:p>
            <a:pPr marL="0" lv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2019.kirovipk.ru/sites/default/files/novost/1342103856_haute-marne_numr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9277" y="5122957"/>
            <a:ext cx="2141517" cy="1606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14" y="597724"/>
            <a:ext cx="8596668" cy="8154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826" y="1602448"/>
            <a:ext cx="9440443" cy="45252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Актуальность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определяет стратегия образовательной политики, сформулированная в новых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ФГОС,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направлены на обеспечение доступности и открытости получения качественного   общего образования, а также устанавливают приоритет образования на развитие социально грамотной, мобильной, адаптивной и конкурентоспособной личности, удовлетворения познавательных интересов, самореализации обучающихся, в том числе одаренных и талантливых, через организацию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дополнительного образования.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в  большинстве случаев обучение определяется не потребностями обучающихся, а теми совокупными ресурсами, которыми располагает образовательная организация. </a:t>
            </a:r>
          </a:p>
        </p:txBody>
      </p:sp>
      <p:pic>
        <p:nvPicPr>
          <p:cNvPr id="5" name="Picture 2" descr="C:\Users\Максим\Desktop\592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6740" y="4737534"/>
            <a:ext cx="1821708" cy="1821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0042" y="18303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Наши возможности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790" y="1034415"/>
            <a:ext cx="9442450" cy="3777615"/>
          </a:xfrm>
        </p:spPr>
        <p:txBody>
          <a:bodyPr/>
          <a:lstStyle/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имеет достаточно хорошую материально-техническую базу;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дополнительного образования: «Робототехника», «Аэро- и геоинформационные системы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«3-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моделирование» и др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имеет возможность создавать новые программы дополнительного образования, опыт работы по которым можно в дальнейшем использовать в других образовательных организациях Ростовского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Изображение 7" descr="17060301524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0" y="3792220"/>
            <a:ext cx="3766820" cy="1939290"/>
          </a:xfrm>
          <a:prstGeom prst="rect">
            <a:avLst/>
          </a:prstGeom>
        </p:spPr>
      </p:pic>
      <p:pic>
        <p:nvPicPr>
          <p:cNvPr id="9" name="Изображение 8" descr="1706030152331"/>
          <p:cNvPicPr>
            <a:picLocks noChangeAspect="1"/>
          </p:cNvPicPr>
          <p:nvPr/>
        </p:nvPicPr>
        <p:blipFill>
          <a:blip r:embed="rId3"/>
          <a:srcRect b="4326"/>
          <a:stretch>
            <a:fillRect/>
          </a:stretch>
        </p:blipFill>
        <p:spPr>
          <a:xfrm>
            <a:off x="351790" y="3794125"/>
            <a:ext cx="3114040" cy="1936115"/>
          </a:xfrm>
          <a:prstGeom prst="rect">
            <a:avLst/>
          </a:prstGeom>
        </p:spPr>
      </p:pic>
      <p:pic>
        <p:nvPicPr>
          <p:cNvPr id="10" name="Изображение 9" descr="1706030152340"/>
          <p:cNvPicPr>
            <a:picLocks noChangeAspect="1"/>
          </p:cNvPicPr>
          <p:nvPr/>
        </p:nvPicPr>
        <p:blipFill>
          <a:blip r:embed="rId4"/>
          <a:srcRect b="4820"/>
          <a:stretch>
            <a:fillRect/>
          </a:stretch>
        </p:blipFill>
        <p:spPr>
          <a:xfrm>
            <a:off x="7750175" y="3792855"/>
            <a:ext cx="3039745" cy="193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385" y="1786448"/>
            <a:ext cx="8596668" cy="38807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в МОУ Белогостицкой СОШ условий для сетевого взаимодействия образовательных учреждений при реализации дополнительных общеразвивающих образовательных программ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инновационных возможностей центра «Точка роста»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s://phonoteka.org/uploads/posts/2021-05/1620647465_18-phonoteka_org-p-distantsionnoe-obrazovanie-fon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775" y="4275262"/>
            <a:ext cx="2813620" cy="1862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4597"/>
            <a:ext cx="8596668" cy="67293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77539"/>
            <a:ext cx="9179185" cy="5284518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возможность обучающимся осваивать дополнительные общеразвивающие  образовательные программы технической направленности;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Выявить и поддержать талантливых детей;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эффективность использования сетевого взаимодействия;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Внедрить в модель сетевого взаимодействия передовые формы наставничества;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Распространить опыт по организации сетевого взаимодействия</a:t>
            </a:r>
          </a:p>
          <a:p>
            <a:pPr lvl="0" algn="just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9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339" y="1566822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идея Проекта заключается в организации сетевого взаимодействия образовательных учреждений при реализации дополнительных общеразвивающих образовательных программ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инновационных возможностей центра «Точка роста»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2019.kirovipk.ru/sites/default/files/novost/1342103856_haute-marne_numr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517" y="4689946"/>
            <a:ext cx="2309684" cy="173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реализации проекта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25029997"/>
              </p:ext>
            </p:extLst>
          </p:nvPr>
        </p:nvGraphicFramePr>
        <p:xfrm>
          <a:off x="1105725" y="1306286"/>
          <a:ext cx="8128000" cy="3847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837" y="265215"/>
            <a:ext cx="935731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Сроки и механизмы реализации проекта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</a:br>
            <a:endParaRPr lang="ru-RU" dirty="0"/>
          </a:p>
        </p:txBody>
      </p:sp>
      <p:pic>
        <p:nvPicPr>
          <p:cNvPr id="4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337" y="274261"/>
            <a:ext cx="1050353" cy="1050042"/>
          </a:xfrm>
          <a:prstGeom prst="rect">
            <a:avLst/>
          </a:prstGeom>
        </p:spPr>
      </p:pic>
      <p:grpSp>
        <p:nvGrpSpPr>
          <p:cNvPr id="3" name="object 27"/>
          <p:cNvGrpSpPr/>
          <p:nvPr/>
        </p:nvGrpSpPr>
        <p:grpSpPr>
          <a:xfrm>
            <a:off x="550749" y="1694482"/>
            <a:ext cx="1714500" cy="715010"/>
            <a:chOff x="215646" y="1786889"/>
            <a:chExt cx="1714500" cy="71501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object 28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1444752" y="0"/>
                  </a:moveTo>
                  <a:lnTo>
                    <a:pt x="1444752" y="178688"/>
                  </a:lnTo>
                  <a:lnTo>
                    <a:pt x="0" y="178688"/>
                  </a:lnTo>
                  <a:lnTo>
                    <a:pt x="0" y="536067"/>
                  </a:lnTo>
                  <a:lnTo>
                    <a:pt x="1444752" y="536067"/>
                  </a:lnTo>
                  <a:lnTo>
                    <a:pt x="1444752" y="714756"/>
                  </a:lnTo>
                  <a:lnTo>
                    <a:pt x="1714500" y="357377"/>
                  </a:lnTo>
                  <a:lnTo>
                    <a:pt x="1444752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9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0" y="178688"/>
                  </a:moveTo>
                  <a:lnTo>
                    <a:pt x="1444752" y="178688"/>
                  </a:lnTo>
                  <a:lnTo>
                    <a:pt x="1444752" y="0"/>
                  </a:lnTo>
                  <a:lnTo>
                    <a:pt x="1714500" y="357377"/>
                  </a:lnTo>
                  <a:lnTo>
                    <a:pt x="1444752" y="714756"/>
                  </a:lnTo>
                  <a:lnTo>
                    <a:pt x="1444752" y="536067"/>
                  </a:lnTo>
                  <a:lnTo>
                    <a:pt x="0" y="536067"/>
                  </a:lnTo>
                  <a:lnTo>
                    <a:pt x="0" y="178688"/>
                  </a:lnTo>
                  <a:close/>
                </a:path>
              </a:pathLst>
            </a:custGeom>
            <a:grpFill/>
            <a:ln w="25908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30"/>
          <p:cNvSpPr txBox="1"/>
          <p:nvPr/>
        </p:nvSpPr>
        <p:spPr>
          <a:xfrm>
            <a:off x="844513" y="1897109"/>
            <a:ext cx="8250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000" b="1" spc="-1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sz="2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1615758" y="2529445"/>
            <a:ext cx="7854063" cy="2725727"/>
          </a:xfrm>
        </p:spPr>
        <p:txBody>
          <a:bodyPr>
            <a:normAutofit/>
          </a:bodyPr>
          <a:lstStyle/>
          <a:p>
            <a:pPr>
              <a:spcBef>
                <a:spcPts val="45"/>
              </a:spcBef>
              <a:buClr>
                <a:srgbClr val="1381B8"/>
              </a:buClr>
              <a:buNone/>
            </a:pPr>
            <a:endParaRPr lang="ru-RU" sz="2100" dirty="0" smtClean="0">
              <a:latin typeface="Verdana" panose="020B0604030504040204"/>
              <a:cs typeface="Verdana" panose="020B0604030504040204"/>
            </a:endParaRPr>
          </a:p>
          <a:p>
            <a:pPr lvl="0"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необходимого ресурсного обеспечения проекта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Подбор	кадрового состава  для реализации проекта</a:t>
            </a:r>
          </a:p>
          <a:p>
            <a:pPr lvl="0"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сметы	расходов на реализацию проекта</a:t>
            </a:r>
          </a:p>
          <a:p>
            <a:pPr lvl="0"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нормативно-правовой базы проекта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/>
          </a:p>
        </p:txBody>
      </p:sp>
      <p:sp>
        <p:nvSpPr>
          <p:cNvPr id="20" name="object 22"/>
          <p:cNvSpPr txBox="1"/>
          <p:nvPr/>
        </p:nvSpPr>
        <p:spPr>
          <a:xfrm>
            <a:off x="2780326" y="1860493"/>
            <a:ext cx="4944778" cy="64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</a:p>
          <a:p>
            <a:pPr marL="12700" algn="ctr">
              <a:spcBef>
                <a:spcPts val="9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60746" y="2193300"/>
            <a:ext cx="328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2024 г. – февраль 2024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837" y="265215"/>
            <a:ext cx="935731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Сроки и механизмы реализации проекта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anose="020B0604030504040204"/>
                <a:cs typeface="Verdana" panose="020B0604030504040204"/>
              </a:rPr>
            </a:br>
            <a:endParaRPr lang="ru-RU" dirty="0"/>
          </a:p>
        </p:txBody>
      </p:sp>
      <p:pic>
        <p:nvPicPr>
          <p:cNvPr id="4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337" y="274261"/>
            <a:ext cx="1050353" cy="1050042"/>
          </a:xfrm>
          <a:prstGeom prst="rect">
            <a:avLst/>
          </a:prstGeom>
        </p:spPr>
      </p:pic>
      <p:grpSp>
        <p:nvGrpSpPr>
          <p:cNvPr id="3" name="object 27"/>
          <p:cNvGrpSpPr/>
          <p:nvPr/>
        </p:nvGrpSpPr>
        <p:grpSpPr>
          <a:xfrm>
            <a:off x="550749" y="1694482"/>
            <a:ext cx="1714500" cy="715010"/>
            <a:chOff x="215646" y="1786889"/>
            <a:chExt cx="1714500" cy="71501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object 28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1444752" y="0"/>
                  </a:moveTo>
                  <a:lnTo>
                    <a:pt x="1444752" y="178688"/>
                  </a:lnTo>
                  <a:lnTo>
                    <a:pt x="0" y="178688"/>
                  </a:lnTo>
                  <a:lnTo>
                    <a:pt x="0" y="536067"/>
                  </a:lnTo>
                  <a:lnTo>
                    <a:pt x="1444752" y="536067"/>
                  </a:lnTo>
                  <a:lnTo>
                    <a:pt x="1444752" y="714756"/>
                  </a:lnTo>
                  <a:lnTo>
                    <a:pt x="1714500" y="357377"/>
                  </a:lnTo>
                  <a:lnTo>
                    <a:pt x="1444752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9"/>
            <p:cNvSpPr/>
            <p:nvPr/>
          </p:nvSpPr>
          <p:spPr>
            <a:xfrm>
              <a:off x="215646" y="1786889"/>
              <a:ext cx="1714500" cy="715010"/>
            </a:xfrm>
            <a:custGeom>
              <a:avLst/>
              <a:gdLst/>
              <a:ahLst/>
              <a:cxnLst/>
              <a:rect l="l" t="t" r="r" b="b"/>
              <a:pathLst>
                <a:path w="1714500" h="715010">
                  <a:moveTo>
                    <a:pt x="0" y="178688"/>
                  </a:moveTo>
                  <a:lnTo>
                    <a:pt x="1444752" y="178688"/>
                  </a:lnTo>
                  <a:lnTo>
                    <a:pt x="1444752" y="0"/>
                  </a:lnTo>
                  <a:lnTo>
                    <a:pt x="1714500" y="357377"/>
                  </a:lnTo>
                  <a:lnTo>
                    <a:pt x="1444752" y="714756"/>
                  </a:lnTo>
                  <a:lnTo>
                    <a:pt x="1444752" y="536067"/>
                  </a:lnTo>
                  <a:lnTo>
                    <a:pt x="0" y="536067"/>
                  </a:lnTo>
                  <a:lnTo>
                    <a:pt x="0" y="178688"/>
                  </a:lnTo>
                  <a:close/>
                </a:path>
              </a:pathLst>
            </a:custGeom>
            <a:grpFill/>
            <a:ln w="25908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30"/>
          <p:cNvSpPr txBox="1"/>
          <p:nvPr/>
        </p:nvSpPr>
        <p:spPr>
          <a:xfrm>
            <a:off x="844513" y="1897109"/>
            <a:ext cx="8250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b="1" spc="-1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sz="20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1258407" y="2434851"/>
            <a:ext cx="7854063" cy="3703189"/>
          </a:xfrm>
        </p:spPr>
        <p:txBody>
          <a:bodyPr>
            <a:normAutofit/>
          </a:bodyPr>
          <a:lstStyle/>
          <a:p>
            <a:pPr>
              <a:spcBef>
                <a:spcPts val="45"/>
              </a:spcBef>
              <a:buClr>
                <a:srgbClr val="1381B8"/>
              </a:buClr>
              <a:buNone/>
            </a:pPr>
            <a:endParaRPr lang="ru-RU" sz="2100" dirty="0" smtClean="0">
              <a:latin typeface="Verdana" panose="020B0604030504040204"/>
              <a:cs typeface="Verdana" panose="020B0604030504040204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базовых ОУ по организации сетевого взаимодействия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дополнительных общеразвивающих  образовательных программ 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пакета инструктивно-методических и программно-методических материалов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Диагностика образовательных потребностей обучающихся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групп обучающихся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sz="2000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 smtClean="0">
              <a:latin typeface="Verdana" panose="020B0604030504040204"/>
              <a:cs typeface="Verdana" panose="020B0604030504040204"/>
            </a:endParaRPr>
          </a:p>
          <a:p>
            <a:endParaRPr lang="ru-RU" dirty="0"/>
          </a:p>
        </p:txBody>
      </p:sp>
      <p:sp>
        <p:nvSpPr>
          <p:cNvPr id="20" name="object 22"/>
          <p:cNvSpPr txBox="1"/>
          <p:nvPr/>
        </p:nvSpPr>
        <p:spPr>
          <a:xfrm>
            <a:off x="2780326" y="1860493"/>
            <a:ext cx="4944778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Проектировочный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81152" y="2298403"/>
            <a:ext cx="3084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2024 г. – март 2024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28</TotalTime>
  <Words>664</Words>
  <Application>Microsoft Office PowerPoint</Application>
  <PresentationFormat>Широкоэкранный</PresentationFormat>
  <Paragraphs>121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Verdana</vt:lpstr>
      <vt:lpstr>Wingdings 3</vt:lpstr>
      <vt:lpstr>Аспект</vt:lpstr>
      <vt:lpstr>«Сетевое взаимодействие образовательных учреждений при реализации дополнительных общеразвивающих образовательных программ»  </vt:lpstr>
      <vt:lpstr>Актуальность проекта</vt:lpstr>
      <vt:lpstr>Наши возможности</vt:lpstr>
      <vt:lpstr>Цель проекта</vt:lpstr>
      <vt:lpstr>Задачи проекта</vt:lpstr>
      <vt:lpstr>Основная идея проекта</vt:lpstr>
      <vt:lpstr>Этапы реализации проекта</vt:lpstr>
      <vt:lpstr> Сроки и механизмы реализации проекта </vt:lpstr>
      <vt:lpstr> Сроки и механизмы реализации проекта </vt:lpstr>
      <vt:lpstr> Сроки и механизмы реализации проекта </vt:lpstr>
      <vt:lpstr>Прогнозируемые результаты</vt:lpstr>
      <vt:lpstr>Ожидаемые результаты реализации проекта школ - партнеров:</vt:lpstr>
      <vt:lpstr>Ресурсное обеспечение проекта</vt:lpstr>
      <vt:lpstr>Ресурсное обеспечение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«Сетевое взаимодействие при организации  изучения  школьных предметов на основе использования дистанционных образовательных технологий»</dc:title>
  <dc:creator>zavuch</dc:creator>
  <cp:lastModifiedBy>zavuch</cp:lastModifiedBy>
  <cp:revision>62</cp:revision>
  <dcterms:created xsi:type="dcterms:W3CDTF">2023-01-27T12:36:00Z</dcterms:created>
  <dcterms:modified xsi:type="dcterms:W3CDTF">2024-01-24T11:02:46Z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2CA74842CAFA45A49C0634FF6ACF638A_12</vt:lpwstr>
  </property>
  <property fmtid="{D5CDD505-2E9C-101B-9397-08002B2CF9AE}" pid="3" name="KSOProductBuildVer">
    <vt:lpwstr>1049-12.2.0.13431</vt:lpwstr>
  </property>
</Properties>
</file>