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25" r:id="rId1"/>
  </p:sldMasterIdLst>
  <p:sldIdLst>
    <p:sldId id="256" r:id="rId2"/>
    <p:sldId id="258" r:id="rId3"/>
    <p:sldId id="259" r:id="rId4"/>
    <p:sldId id="264" r:id="rId5"/>
    <p:sldId id="265" r:id="rId6"/>
    <p:sldId id="267" r:id="rId7"/>
    <p:sldId id="266" r:id="rId8"/>
  </p:sldIdLst>
  <p:sldSz cx="9144000" cy="6858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294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9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229225"/>
            <a:ext cx="1524000" cy="147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CBFE5C7-A9FB-428C-99F6-FC5CC1CDD03F}" type="datetimeFigureOut">
              <a:rPr lang="ru-RU" smtClean="0"/>
              <a:pPr>
                <a:defRPr/>
              </a:pPr>
              <a:t>31.10.2022</a:t>
            </a:fld>
            <a:endParaRPr lang="ru-RU"/>
          </a:p>
        </p:txBody>
      </p:sp>
      <p:sp>
        <p:nvSpPr>
          <p:cNvPr id="6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lnSpc>
                <a:spcPct val="100000"/>
              </a:lnSpc>
            </a:pPr>
            <a:r>
              <a:rPr lang="ru-RU" sz="1200" smtClean="0">
                <a:solidFill>
                  <a:srgbClr val="8B8B8B"/>
                </a:solidFill>
                <a:latin typeface="Calibri"/>
              </a:rPr>
              <a:t>4.4.17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algn="r">
              <a:lnSpc>
                <a:spcPct val="100000"/>
              </a:lnSpc>
            </a:pPr>
            <a:fld id="{449CAE7D-C68E-401A-A807-07D0534F3986}" type="slidenum">
              <a:rPr lang="ru-RU" sz="1200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lnSpc>
                <a:spcPct val="100000"/>
              </a:lnSpc>
            </a:pPr>
            <a:r>
              <a:rPr lang="ru-RU" sz="1200" smtClean="0">
                <a:solidFill>
                  <a:srgbClr val="8B8B8B"/>
                </a:solidFill>
                <a:latin typeface="Calibri"/>
              </a:rPr>
              <a:t>4.4.17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algn="r">
              <a:lnSpc>
                <a:spcPct val="100000"/>
              </a:lnSpc>
            </a:pPr>
            <a:fld id="{449CAE7D-C68E-401A-A807-07D0534F3986}" type="slidenum">
              <a:rPr lang="ru-RU" sz="1200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722160" y="4406760"/>
            <a:ext cx="7772040" cy="13622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722160" y="2906640"/>
            <a:ext cx="7772040" cy="15001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5B372-CB17-4260-938B-CA8A531161B5}" type="datetimeFigureOut">
              <a:rPr lang="ru-RU" smtClean="0"/>
              <a:pPr>
                <a:defRPr/>
              </a:pPr>
              <a:t>31.10.2022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D282DEB-9AC2-45E2-AFD7-54BC2774033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36FBA-65F5-4C8C-A63F-5214DE80881A}" type="datetimeFigureOut">
              <a:rPr lang="ru-RU" smtClean="0"/>
              <a:pPr>
                <a:defRPr/>
              </a:pPr>
              <a:t>31.10.2022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56F7D48-A310-40C1-9E9A-736A07EBDA9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0A29E-DD87-44D9-B385-D7A1A02FA5FE}" type="datetimeFigureOut">
              <a:rPr lang="ru-RU" smtClean="0"/>
              <a:pPr>
                <a:defRPr/>
              </a:pPr>
              <a:t>31.10.2022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78783FA-B7E7-40D5-81A6-492564F7D3C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906BD-BBA1-456B-B0A6-EB465DAC6438}" type="datetimeFigureOut">
              <a:rPr lang="ru-RU" smtClean="0"/>
              <a:pPr>
                <a:defRPr/>
              </a:pPr>
              <a:t>31.10.2022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88A17B3-D412-4389-8D91-61A6E761D20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54735-CC96-4EBF-A4E7-FD07DB252AB0}" type="datetimeFigureOut">
              <a:rPr lang="ru-RU" smtClean="0"/>
              <a:pPr>
                <a:defRPr/>
              </a:pPr>
              <a:t>31.10.2022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7879E64-A867-44E4-B7D8-D50B349776D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23528" y="260648"/>
            <a:ext cx="8496944" cy="6264696"/>
          </a:xfrm>
          <a:prstGeom prst="roundRect">
            <a:avLst/>
          </a:prstGeom>
          <a:ln w="123825">
            <a:gradFill>
              <a:gsLst>
                <a:gs pos="0">
                  <a:srgbClr val="6DD26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lnSpc>
                <a:spcPct val="100000"/>
              </a:lnSpc>
            </a:pPr>
            <a:r>
              <a:rPr lang="ru-RU" sz="1200" smtClean="0">
                <a:solidFill>
                  <a:srgbClr val="8B8B8B"/>
                </a:solidFill>
                <a:latin typeface="Calibri"/>
              </a:rPr>
              <a:t>4.4.17</a:t>
            </a:r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algn="r">
              <a:lnSpc>
                <a:spcPct val="100000"/>
              </a:lnSpc>
            </a:pPr>
            <a:fld id="{449CAE7D-C68E-401A-A807-07D0534F3986}" type="slidenum">
              <a:rPr lang="ru-RU" sz="1200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lnSpc>
                <a:spcPct val="100000"/>
              </a:lnSpc>
            </a:pPr>
            <a:r>
              <a:rPr lang="ru-RU" sz="1200" smtClean="0">
                <a:solidFill>
                  <a:srgbClr val="8B8B8B"/>
                </a:solidFill>
                <a:latin typeface="Calibri"/>
              </a:rPr>
              <a:t>4.4.17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algn="r">
              <a:lnSpc>
                <a:spcPct val="100000"/>
              </a:lnSpc>
            </a:pPr>
            <a:fld id="{449CAE7D-C68E-401A-A807-07D0534F3986}" type="slidenum">
              <a:rPr lang="ru-RU" sz="1200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lnSpc>
                <a:spcPct val="100000"/>
              </a:lnSpc>
            </a:pPr>
            <a:r>
              <a:rPr lang="ru-RU" sz="1200" smtClean="0">
                <a:solidFill>
                  <a:srgbClr val="8B8B8B"/>
                </a:solidFill>
                <a:latin typeface="Calibri"/>
              </a:rPr>
              <a:t>4.4.17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algn="r">
              <a:lnSpc>
                <a:spcPct val="100000"/>
              </a:lnSpc>
            </a:pPr>
            <a:fld id="{449CAE7D-C68E-401A-A807-07D0534F3986}" type="slidenum">
              <a:rPr lang="ru-RU" sz="1200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4600">
              <a:srgbClr val="00B050"/>
            </a:gs>
            <a:gs pos="0">
              <a:schemeClr val="tx2">
                <a:lumMod val="60000"/>
                <a:lumOff val="40000"/>
              </a:schemeClr>
            </a:gs>
            <a:gs pos="50000">
              <a:srgbClr val="00B050"/>
            </a:gs>
            <a:gs pos="100000">
              <a:srgbClr val="00B050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467544" y="260648"/>
            <a:ext cx="8208912" cy="6283027"/>
          </a:xfrm>
          <a:prstGeom prst="roundRect">
            <a:avLst/>
          </a:prstGeom>
          <a:gradFill flip="none"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2700000" scaled="1"/>
            <a:tileRect/>
          </a:gradFill>
          <a:ln w="123825">
            <a:gradFill>
              <a:gsLst>
                <a:gs pos="0">
                  <a:srgbClr val="6DD26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5400000" scaled="0"/>
            </a:gradFill>
            <a:bevel/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26" name="TextBox 8"/>
          <p:cNvSpPr txBox="1">
            <a:spLocks noChangeArrowheads="1"/>
          </p:cNvSpPr>
          <p:nvPr/>
        </p:nvSpPr>
        <p:spPr bwMode="auto">
          <a:xfrm>
            <a:off x="7092950" y="6543675"/>
            <a:ext cx="20510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sz="1100" smtClean="0">
                <a:solidFill>
                  <a:srgbClr val="95B3D7"/>
                </a:solidFill>
              </a:rPr>
              <a:t>http://goldina-myclas.ucoz.ru/</a:t>
            </a:r>
            <a:endParaRPr lang="ru-RU" sz="1100" smtClean="0">
              <a:solidFill>
                <a:srgbClr val="95B3D7"/>
              </a:solidFill>
            </a:endParaRPr>
          </a:p>
        </p:txBody>
      </p:sp>
      <p:sp>
        <p:nvSpPr>
          <p:cNvPr id="103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1200" smtClean="0">
                <a:solidFill>
                  <a:srgbClr val="8B8B8B"/>
                </a:solidFill>
                <a:latin typeface="Calibri"/>
              </a:rPr>
              <a:t>4.4.17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pic>
        <p:nvPicPr>
          <p:cNvPr id="1034" name="Рисунок 5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5137150"/>
            <a:ext cx="1781175" cy="17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Рисунок 6"/>
          <p:cNvPicPr>
            <a:picLocks noChangeAspect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6808788" y="-387350"/>
            <a:ext cx="2305050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&#1052;&#1077;&#1090;&#1086;&#1076;&#1080;&#1095;&#1077;&#1089;&#1082;&#1080;&#1077;%20&#1084;&#1072;&#1090;&#1077;&#1088;&#1080;&#1072;&#1083;&#1099;/&#1087;&#1088;&#1077;&#1079;&#1077;&#1085;&#1090;&#1072;&#1094;&#1080;&#1103;.ppt" TargetMode="External"/><Relationship Id="rId7" Type="http://schemas.openxmlformats.org/officeDocument/2006/relationships/hyperlink" Target="&#1044;&#1080;&#1076;&#1072;&#1082;&#1090;&#1080;&#1082;&#1072;/&#1087;&#1086;&#1089;&#1083;&#1086;&#1074;&#1080;&#1094;&#1099;.docx" TargetMode="External"/><Relationship Id="rId2" Type="http://schemas.openxmlformats.org/officeDocument/2006/relationships/hyperlink" Target="&#1044;&#1080;&#1076;&#1072;&#1082;&#1090;&#1080;&#1082;&#1072;/&#1089;&#1090;&#1080;&#1093;&#1086;&#1090;&#1074;&#1086;&#1088;&#1077;&#1085;&#1080;&#1077;.docx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&#1044;&#1080;&#1076;&#1072;&#1082;&#1090;&#1080;&#1082;&#1072;/&#1082;&#1083;&#1072;&#1089;&#1090;&#1077;&#1088;.docx" TargetMode="External"/><Relationship Id="rId5" Type="http://schemas.openxmlformats.org/officeDocument/2006/relationships/hyperlink" Target="&#1044;&#1080;&#1076;&#1072;&#1082;&#1090;&#1080;&#1082;&#1072;/&#1082;&#1072;&#1088;&#1090;&#1080;&#1085;&#1085;&#1099;&#1081;%20&#1087;&#1083;&#1072;&#1085;" TargetMode="External"/><Relationship Id="rId4" Type="http://schemas.openxmlformats.org/officeDocument/2006/relationships/hyperlink" Target="&#1044;&#1080;&#1076;&#1072;&#1082;&#1090;&#1080;&#1082;&#1072;/&#1087;&#1083;&#1072;&#1085;%20&#1088;&#1072;&#1089;&#1089;&#1082;&#1072;&#1079;&#1072;.docx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&#1044;&#1080;&#1076;&#1072;&#1082;&#1090;&#1080;&#1082;&#1072;/&#1089;&#1090;&#1080;&#1093;&#1086;&#1090;&#1074;&#1086;&#1088;&#1077;&#1085;&#1080;&#1077;.docx" TargetMode="External"/><Relationship Id="rId3" Type="http://schemas.openxmlformats.org/officeDocument/2006/relationships/hyperlink" Target="&#1052;&#1077;&#1090;&#1086;&#1076;&#1080;&#1095;&#1077;&#1089;&#1082;&#1080;&#1077;%20&#1084;&#1072;&#1090;&#1077;&#1088;&#1080;&#1072;&#1083;&#1099;/&#1052;.%20&#1055;&#1088;&#1080;&#1096;&#1074;&#1080;&#1085;%20&#1056;&#1077;&#1073;&#1103;&#1090;&#1072;%20&#1080;%20&#1091;&#1090;&#1103;&#1090;&#1072;.mp4" TargetMode="External"/><Relationship Id="rId7" Type="http://schemas.openxmlformats.org/officeDocument/2006/relationships/hyperlink" Target="&#1044;&#1080;&#1076;&#1072;&#1082;&#1090;&#1080;&#1082;&#1072;/&#1087;&#1086;&#1089;&#1083;&#1086;&#1074;&#1080;&#1094;&#1099;.docx" TargetMode="External"/><Relationship Id="rId2" Type="http://schemas.openxmlformats.org/officeDocument/2006/relationships/hyperlink" Target="&#1052;&#1077;&#1090;&#1086;&#1076;&#1080;&#1095;&#1077;&#1089;&#1082;&#1080;&#1077;%20&#1084;&#1072;&#1090;&#1077;&#1088;&#1080;&#1072;&#1083;&#1099;/&#1087;&#1088;&#1077;&#1079;&#1077;&#1085;&#1090;&#1072;&#1094;&#1080;&#1103;.pp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&#1044;&#1080;&#1076;&#1072;&#1082;&#1090;&#1080;&#1082;&#1072;/&#1087;&#1083;&#1072;&#1085;%20&#1088;&#1072;&#1089;&#1089;&#1082;&#1072;&#1079;&#1072;.docx" TargetMode="External"/><Relationship Id="rId5" Type="http://schemas.openxmlformats.org/officeDocument/2006/relationships/hyperlink" Target="&#1044;&#1080;&#1076;&#1072;&#1082;&#1090;&#1080;&#1082;&#1072;/&#1082;&#1083;&#1072;&#1089;&#1090;&#1077;&#1088;.docx" TargetMode="External"/><Relationship Id="rId4" Type="http://schemas.openxmlformats.org/officeDocument/2006/relationships/hyperlink" Target="&#1044;&#1080;&#1076;&#1072;&#1082;&#1090;&#1080;&#1082;&#1072;/&#1082;&#1072;&#1088;&#1090;&#1080;&#1085;&#1085;&#1099;&#1081;%20&#1087;&#1083;&#1072;&#1085;" TargetMode="External"/><Relationship Id="rId9" Type="http://schemas.openxmlformats.org/officeDocument/2006/relationships/hyperlink" Target="&#1044;&#1080;&#1076;&#1072;&#1082;&#1090;&#1080;&#1082;&#1072;/&#1058;&#1072;&#1085;&#1077;&#1094;%20&#1084;&#1072;&#1083;&#1077;&#1085;&#1100;&#1082;&#1080;&#1093;%20&#1091;&#1090;&#1103;&#1090;%20(minus)%20&#1092;&#1080;&#1079;&#1082;&#1091;&#1083;&#1100;&#1090;&#1084;&#1080;&#1085;&#1091;&#1090;&#1082;&#1072;.mp3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574963" y="943607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4400" dirty="0" smtClean="0">
                <a:solidFill>
                  <a:srgbClr val="000000"/>
                </a:solidFill>
                <a:latin typeface="Calibri"/>
              </a:rPr>
              <a:t>М.Пришвин«Ребята и утята» Составление плана рассказа.</a:t>
            </a:r>
            <a:endParaRPr/>
          </a:p>
        </p:txBody>
      </p:sp>
      <p:sp>
        <p:nvSpPr>
          <p:cNvPr id="118" name="TextShape 2"/>
          <p:cNvSpPr txBox="1"/>
          <p:nvPr/>
        </p:nvSpPr>
        <p:spPr>
          <a:xfrm>
            <a:off x="1413163" y="2445327"/>
            <a:ext cx="6400440" cy="1752120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ru-RU" sz="3200" dirty="0">
                <a:latin typeface="Calibri"/>
              </a:rPr>
              <a:t>Литературное чтение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3200" dirty="0" smtClean="0">
                <a:latin typeface="Calibri"/>
              </a:rPr>
              <a:t>2 </a:t>
            </a:r>
            <a:r>
              <a:rPr lang="ru-RU" sz="3200" dirty="0">
                <a:latin typeface="Calibri"/>
              </a:rPr>
              <a:t>класс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3200" dirty="0">
                <a:latin typeface="Calibri"/>
              </a:rPr>
              <a:t>УМК </a:t>
            </a:r>
            <a:r>
              <a:rPr lang="ru-RU" sz="3200" dirty="0" smtClean="0">
                <a:latin typeface="Calibri"/>
              </a:rPr>
              <a:t>«Школа России»</a:t>
            </a:r>
          </a:p>
          <a:p>
            <a:pPr algn="ctr">
              <a:lnSpc>
                <a:spcPct val="100000"/>
              </a:lnSpc>
            </a:pPr>
            <a:endParaRPr lang="ru-RU" sz="3200" dirty="0" smtClean="0"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Shape 1"/>
          <p:cNvSpPr txBox="1"/>
          <p:nvPr/>
        </p:nvSpPr>
        <p:spPr>
          <a:xfrm>
            <a:off x="471054" y="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4400" dirty="0">
                <a:solidFill>
                  <a:srgbClr val="000000"/>
                </a:solidFill>
                <a:latin typeface="Calibri"/>
              </a:rPr>
              <a:t>Образовательные результаты</a:t>
            </a:r>
            <a:endParaRPr/>
          </a:p>
        </p:txBody>
      </p:sp>
      <p:sp>
        <p:nvSpPr>
          <p:cNvPr id="122" name="TextShape 2"/>
          <p:cNvSpPr txBox="1"/>
          <p:nvPr/>
        </p:nvSpPr>
        <p:spPr>
          <a:xfrm>
            <a:off x="632004" y="908204"/>
            <a:ext cx="8229240" cy="5548014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2400" b="1" i="1" dirty="0">
                <a:solidFill>
                  <a:srgbClr val="000000"/>
                </a:solidFill>
                <a:latin typeface="Calibri"/>
              </a:rPr>
              <a:t>Личностные</a:t>
            </a:r>
            <a:endParaRPr sz="2400" b="1"/>
          </a:p>
          <a:p>
            <a:pPr>
              <a:lnSpc>
                <a:spcPct val="100000"/>
              </a:lnSpc>
            </a:pPr>
            <a:r>
              <a:rPr lang="ru-RU" sz="2400" i="1" dirty="0" smtClean="0">
                <a:solidFill>
                  <a:srgbClr val="000000"/>
                </a:solidFill>
                <a:latin typeface="Calibri"/>
              </a:rPr>
              <a:t>Сопереживают животным и оценивают поступок героев рассказа</a:t>
            </a:r>
            <a:endParaRPr sz="240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2400" b="1" i="1" dirty="0" err="1">
                <a:solidFill>
                  <a:srgbClr val="000000"/>
                </a:solidFill>
                <a:latin typeface="Calibri"/>
              </a:rPr>
              <a:t>Метапредметные</a:t>
            </a:r>
            <a:endParaRPr sz="2400" b="1"/>
          </a:p>
          <a:p>
            <a:pPr>
              <a:lnSpc>
                <a:spcPct val="100000"/>
              </a:lnSpc>
              <a:buFontTx/>
              <a:buChar char="-"/>
            </a:pPr>
            <a:r>
              <a:rPr lang="ru-RU" sz="2400" i="1" u="sng" dirty="0" smtClean="0">
                <a:solidFill>
                  <a:srgbClr val="000000"/>
                </a:solidFill>
                <a:latin typeface="Calibri"/>
              </a:rPr>
              <a:t>познавательные</a:t>
            </a:r>
          </a:p>
          <a:p>
            <a:pPr>
              <a:lnSpc>
                <a:spcPct val="100000"/>
              </a:lnSpc>
            </a:pPr>
            <a:r>
              <a:rPr lang="ru-RU" sz="2400" i="1" dirty="0" smtClean="0">
                <a:solidFill>
                  <a:srgbClr val="000000"/>
                </a:solidFill>
                <a:latin typeface="Calibri"/>
              </a:rPr>
              <a:t>Называют причинно-следственные связи поступков героев</a:t>
            </a:r>
          </a:p>
          <a:p>
            <a:pPr>
              <a:lnSpc>
                <a:spcPct val="100000"/>
              </a:lnSpc>
            </a:pPr>
            <a:r>
              <a:rPr lang="ru-RU" sz="2400" i="1" u="sng" dirty="0" smtClean="0">
                <a:solidFill>
                  <a:srgbClr val="000000"/>
                </a:solidFill>
                <a:latin typeface="Calibri"/>
              </a:rPr>
              <a:t>-регулятивные </a:t>
            </a:r>
          </a:p>
          <a:p>
            <a:pPr>
              <a:lnSpc>
                <a:spcPct val="100000"/>
              </a:lnSpc>
            </a:pPr>
            <a:r>
              <a:rPr lang="ru-RU" sz="2400" i="1" dirty="0" smtClean="0">
                <a:solidFill>
                  <a:srgbClr val="000000"/>
                </a:solidFill>
                <a:latin typeface="Calibri"/>
              </a:rPr>
              <a:t>Прогнозируют по заголовку и картинке содержание текста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ru-RU" sz="2400" i="1" u="sng" dirty="0" smtClean="0">
                <a:solidFill>
                  <a:srgbClr val="000000"/>
                </a:solidFill>
                <a:latin typeface="Calibri"/>
              </a:rPr>
              <a:t>коммуникативные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ru-RU" sz="2400" i="1" dirty="0" smtClean="0">
                <a:solidFill>
                  <a:srgbClr val="000000"/>
                </a:solidFill>
                <a:latin typeface="Calibri"/>
              </a:rPr>
              <a:t>Обсуждают в группах поступок героев рассказа и делают высказывания  из личного опыта</a:t>
            </a: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2400" b="1" i="1" dirty="0" smtClean="0">
                <a:solidFill>
                  <a:srgbClr val="000000"/>
                </a:solidFill>
                <a:latin typeface="Calibri"/>
              </a:rPr>
              <a:t>Предметные</a:t>
            </a:r>
            <a:endParaRPr sz="2400" b="1"/>
          </a:p>
          <a:p>
            <a:pPr>
              <a:lnSpc>
                <a:spcPct val="100000"/>
              </a:lnSpc>
            </a:pPr>
            <a:r>
              <a:rPr lang="ru-RU" sz="2400" i="1" dirty="0">
                <a:solidFill>
                  <a:srgbClr val="000000"/>
                </a:solidFill>
                <a:latin typeface="Calibri"/>
              </a:rPr>
              <a:t>Самостоятельно читают </a:t>
            </a:r>
            <a:r>
              <a:rPr lang="ru-RU" sz="2400" i="1" dirty="0" smtClean="0">
                <a:solidFill>
                  <a:srgbClr val="000000"/>
                </a:solidFill>
                <a:latin typeface="Calibri"/>
              </a:rPr>
              <a:t>текст и восстанавливают деформированный план</a:t>
            </a:r>
            <a:endParaRPr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4400">
                <a:solidFill>
                  <a:srgbClr val="000000"/>
                </a:solidFill>
                <a:latin typeface="Calibri"/>
              </a:rPr>
              <a:t>Цель </a:t>
            </a:r>
            <a:endParaRPr/>
          </a:p>
        </p:txBody>
      </p:sp>
      <p:sp>
        <p:nvSpPr>
          <p:cNvPr id="124" name="TextShape 2"/>
          <p:cNvSpPr txBox="1"/>
          <p:nvPr/>
        </p:nvSpPr>
        <p:spPr>
          <a:xfrm>
            <a:off x="484909" y="2098964"/>
            <a:ext cx="8229240" cy="2376055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ru-RU" sz="32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ru-RU" sz="3600" dirty="0">
                <a:solidFill>
                  <a:srgbClr val="000000"/>
                </a:solidFill>
                <a:latin typeface="Calibri"/>
              </a:rPr>
              <a:t>Способствование восстановлению </a:t>
            </a:r>
            <a:r>
              <a:rPr lang="ru-RU" sz="3600" dirty="0" smtClean="0">
                <a:solidFill>
                  <a:srgbClr val="000000"/>
                </a:solidFill>
                <a:latin typeface="Calibri"/>
              </a:rPr>
              <a:t>плана рассказа «Ребята и утята»  на основе  </a:t>
            </a:r>
            <a:r>
              <a:rPr lang="ru-RU" sz="3600" dirty="0">
                <a:solidFill>
                  <a:srgbClr val="000000"/>
                </a:solidFill>
                <a:latin typeface="Calibri"/>
              </a:rPr>
              <a:t>смыслового </a:t>
            </a:r>
            <a:r>
              <a:rPr lang="ru-RU" sz="3600" dirty="0" smtClean="0">
                <a:solidFill>
                  <a:srgbClr val="000000"/>
                </a:solidFill>
                <a:latin typeface="Calibri"/>
              </a:rPr>
              <a:t>чтения</a:t>
            </a:r>
            <a:endParaRPr sz="3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333375"/>
            <a:ext cx="7772400" cy="1362075"/>
          </a:xfrm>
        </p:spPr>
        <p:txBody>
          <a:bodyPr/>
          <a:lstStyle/>
          <a:p>
            <a:pPr eaLnBrk="1" hangingPunct="1"/>
            <a:r>
              <a:rPr lang="ru-RU" altLang="ru-RU" dirty="0" smtClean="0"/>
              <a:t>Содержание деятельности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535709" y="1819564"/>
            <a:ext cx="8229600" cy="3851275"/>
          </a:xfrm>
          <a:prstGeom prst="rect">
            <a:avLst/>
          </a:prstGeo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Формирование потребности: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Формирование образа желаемого результата: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Формирование мотива: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Стимулирование целеполагания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Стимулирование планирования: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Координация выполнения действий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Оценка результата: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Shape 1"/>
          <p:cNvSpPr txBox="1">
            <a:spLocks noChangeArrowheads="1"/>
          </p:cNvSpPr>
          <p:nvPr/>
        </p:nvSpPr>
        <p:spPr bwMode="auto">
          <a:xfrm>
            <a:off x="0" y="123825"/>
            <a:ext cx="88566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ru-RU" altLang="ru-RU" sz="3000" dirty="0">
                <a:solidFill>
                  <a:srgbClr val="000000"/>
                </a:solidFill>
              </a:rPr>
              <a:t>Организация учебной деятельности на уроке</a:t>
            </a:r>
            <a:endParaRPr lang="ru-RU" altLang="ru-RU" sz="3000" dirty="0"/>
          </a:p>
        </p:txBody>
      </p:sp>
      <p:graphicFrame>
        <p:nvGraphicFramePr>
          <p:cNvPr id="136" name="Table 2"/>
          <p:cNvGraphicFramePr>
            <a:graphicFrameLocks noGrp="1"/>
          </p:cNvGraphicFramePr>
          <p:nvPr/>
        </p:nvGraphicFramePr>
        <p:xfrm>
          <a:off x="555625" y="617393"/>
          <a:ext cx="8302625" cy="5859544"/>
        </p:xfrm>
        <a:graphic>
          <a:graphicData uri="http://schemas.openxmlformats.org/drawingml/2006/table">
            <a:tbl>
              <a:tblPr/>
              <a:tblGrid>
                <a:gridCol w="1816100"/>
                <a:gridCol w="4325670"/>
                <a:gridCol w="2160855"/>
              </a:tblGrid>
              <a:tr h="68589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Этап деятельности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Содержание /Способы, приемы организации деятельности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Дидактика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99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Формирование потребности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Ситуативный разговор на основе чтения стихотворения (об отрицательном отношении к животным)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Обращение к личному опыту учащихся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2" action="ppaction://hlinkfile"/>
                        </a:rPr>
                        <a:t>Стихотворение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195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Формирование образа желаемого результата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Актуализация знаний о бережном отношении к природе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Совместное обсуждение содержания по картинке и названию рассказа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Знакомство с творчеством М. Пришвина – «певца природы»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3" action="ppaction://hlinkpres?slideindex=1&amp;slidetitle="/>
                        </a:rPr>
                        <a:t>Презентация,</a:t>
                      </a: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интерактивная доска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34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Мотивация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Беседа до чтения (Для чего я буду читать?)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51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Целеполагание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Почитать текст и составить план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85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Планирование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Чтение рассказа, знакомство с деформированным планом, восстановление плана в группах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260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Выполнение действий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Чтение рассказа (цепочкой, со «</a:t>
                      </a:r>
                      <a:r>
                        <a:rPr kumimoji="0" lang="ru-RU" alt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стопом</a:t>
                      </a: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»,  с «островками»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Чтение  деформированного плана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Восстановление плана рассказа в группах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Составление картинного плана (по заготовленным картинкам)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Учебник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4" action="ppaction://hlinkfile"/>
                        </a:rPr>
                        <a:t>План (деформированный)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5" action="ppaction://hlinkfile"/>
                        </a:rPr>
                        <a:t>Картинки к рассказу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17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Анализ результата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Представление плана  (словесного и картинного)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6" action="ppaction://hlinkfile"/>
                        </a:rPr>
                        <a:t>Составление кластера </a:t>
                      </a: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(ребята)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Подбор пословиц к содержанию рассказа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Документ-камера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Магнитная доска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Презентация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7" action="ppaction://hlinkfile"/>
                        </a:rPr>
                        <a:t>Пословицы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УМК</a:t>
            </a:r>
          </a:p>
        </p:txBody>
      </p:sp>
      <p:sp>
        <p:nvSpPr>
          <p:cNvPr id="7171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dirty="0" smtClean="0"/>
              <a:t>Методическое обеспечение (</a:t>
            </a:r>
            <a:r>
              <a:rPr lang="ru-RU" altLang="ru-RU" dirty="0" smtClean="0">
                <a:hlinkClick r:id="rId2" action="ppaction://hlinkpres?slideindex=1&amp;slidetitle="/>
              </a:rPr>
              <a:t>презентация Пришвин М</a:t>
            </a:r>
            <a:r>
              <a:rPr lang="ru-RU" altLang="ru-RU" dirty="0" smtClean="0"/>
              <a:t>., </a:t>
            </a:r>
            <a:r>
              <a:rPr lang="ru-RU" altLang="ru-RU" dirty="0" err="1" smtClean="0"/>
              <a:t>д</a:t>
            </a:r>
            <a:r>
              <a:rPr lang="ru-RU" altLang="ru-RU" dirty="0" smtClean="0"/>
              <a:t>/</a:t>
            </a:r>
            <a:r>
              <a:rPr lang="ru-RU" altLang="ru-RU" dirty="0" err="1" smtClean="0"/>
              <a:t>ф</a:t>
            </a:r>
            <a:r>
              <a:rPr lang="ru-RU" altLang="ru-RU" dirty="0" smtClean="0"/>
              <a:t> </a:t>
            </a:r>
            <a:r>
              <a:rPr lang="ru-RU" altLang="ru-RU" dirty="0" smtClean="0">
                <a:hlinkClick r:id="rId3" action="ppaction://hlinkfile"/>
              </a:rPr>
              <a:t>«Ребята и утята»</a:t>
            </a:r>
            <a:r>
              <a:rPr lang="ru-RU" altLang="ru-RU" dirty="0" smtClean="0"/>
              <a:t>)</a:t>
            </a:r>
          </a:p>
          <a:p>
            <a:pPr eaLnBrk="1" hangingPunct="1"/>
            <a:r>
              <a:rPr lang="ru-RU" altLang="ru-RU" dirty="0" smtClean="0"/>
              <a:t>Дидактическое обеспечение (</a:t>
            </a:r>
            <a:r>
              <a:rPr lang="ru-RU" altLang="ru-RU" dirty="0" smtClean="0">
                <a:hlinkClick r:id="rId4" action="ppaction://hlinkfile"/>
              </a:rPr>
              <a:t>картинный план</a:t>
            </a:r>
            <a:r>
              <a:rPr lang="ru-RU" altLang="ru-RU" dirty="0" smtClean="0"/>
              <a:t>, </a:t>
            </a:r>
            <a:r>
              <a:rPr lang="ru-RU" altLang="ru-RU" dirty="0" smtClean="0">
                <a:hlinkClick r:id="rId5" action="ppaction://hlinkfile"/>
              </a:rPr>
              <a:t>кластер</a:t>
            </a:r>
            <a:r>
              <a:rPr lang="ru-RU" altLang="ru-RU" dirty="0" smtClean="0"/>
              <a:t>, </a:t>
            </a:r>
            <a:r>
              <a:rPr lang="ru-RU" altLang="ru-RU" dirty="0" smtClean="0">
                <a:hlinkClick r:id="rId6" action="ppaction://hlinkfile"/>
              </a:rPr>
              <a:t>деформированный план</a:t>
            </a:r>
            <a:r>
              <a:rPr lang="ru-RU" altLang="ru-RU" dirty="0" smtClean="0"/>
              <a:t>, </a:t>
            </a:r>
            <a:r>
              <a:rPr lang="ru-RU" altLang="ru-RU" dirty="0" smtClean="0">
                <a:hlinkClick r:id="rId7" action="ppaction://hlinkfile"/>
              </a:rPr>
              <a:t>пословицы</a:t>
            </a:r>
            <a:r>
              <a:rPr lang="ru-RU" altLang="ru-RU" dirty="0" smtClean="0"/>
              <a:t>, </a:t>
            </a:r>
            <a:r>
              <a:rPr lang="ru-RU" altLang="ru-RU" dirty="0" smtClean="0">
                <a:hlinkClick r:id="rId8" action="ppaction://hlinkfile"/>
              </a:rPr>
              <a:t>стихотворение</a:t>
            </a:r>
            <a:r>
              <a:rPr lang="ru-RU" altLang="ru-RU" dirty="0" smtClean="0"/>
              <a:t>, </a:t>
            </a:r>
            <a:r>
              <a:rPr lang="ru-RU" altLang="ru-RU" dirty="0" smtClean="0">
                <a:hlinkClick r:id="rId9" action="ppaction://hlinkfile"/>
              </a:rPr>
              <a:t>физкультминутка</a:t>
            </a:r>
            <a:r>
              <a:rPr lang="ru-RU" altLang="ru-RU" dirty="0" smtClean="0"/>
              <a:t> 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933575" y="2368550"/>
            <a:ext cx="6248400" cy="1362075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2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Тема24</Template>
  <TotalTime>101</TotalTime>
  <Words>301</Words>
  <Application>Microsoft Office PowerPoint</Application>
  <PresentationFormat>Экран (4:3)</PresentationFormat>
  <Paragraphs>68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Тема24</vt:lpstr>
      <vt:lpstr>Слайд 1</vt:lpstr>
      <vt:lpstr>Слайд 2</vt:lpstr>
      <vt:lpstr>Слайд 3</vt:lpstr>
      <vt:lpstr>Содержание деятельности </vt:lpstr>
      <vt:lpstr>Слайд 5</vt:lpstr>
      <vt:lpstr>УМК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Максим</cp:lastModifiedBy>
  <cp:revision>19</cp:revision>
  <dcterms:modified xsi:type="dcterms:W3CDTF">2022-10-31T17:46:56Z</dcterms:modified>
</cp:coreProperties>
</file>