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95" d="100"/>
          <a:sy n="95" d="100"/>
        </p:scale>
        <p:origin x="31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4E8229D-6844-4176-98DD-40B8E3C52B73}" type="datetimeFigureOut">
              <a:rPr lang="ru-RU" smtClean="0"/>
              <a:t>06.11.2020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299710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247176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2811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94018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1888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10835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410375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2277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33301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E8229D-6844-4176-98DD-40B8E3C52B73}"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230650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E8229D-6844-4176-98DD-40B8E3C52B73}"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01301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E8229D-6844-4176-98DD-40B8E3C52B73}" type="datetimeFigureOut">
              <a:rPr lang="ru-RU" smtClean="0"/>
              <a:t>06.11.2020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30151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4E8229D-6844-4176-98DD-40B8E3C52B73}" type="datetimeFigureOut">
              <a:rPr lang="ru-RU" smtClean="0"/>
              <a:t>06.11.2020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286014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229D-6844-4176-98DD-40B8E3C52B73}" type="datetimeFigureOut">
              <a:rPr lang="ru-RU" smtClean="0"/>
              <a:t>06.11.2020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333957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E8229D-6844-4176-98DD-40B8E3C52B73}"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423675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E8229D-6844-4176-98DD-40B8E3C52B73}"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FFA5CD-3FB2-4E79-B795-9BEC5FA088F8}" type="slidenum">
              <a:rPr lang="ru-RU" smtClean="0"/>
              <a:t>‹#›</a:t>
            </a:fld>
            <a:endParaRPr lang="ru-RU"/>
          </a:p>
        </p:txBody>
      </p:sp>
    </p:spTree>
    <p:extLst>
      <p:ext uri="{BB962C8B-B14F-4D97-AF65-F5344CB8AC3E}">
        <p14:creationId xmlns:p14="http://schemas.microsoft.com/office/powerpoint/2010/main" val="150279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4E8229D-6844-4176-98DD-40B8E3C52B73}" type="datetimeFigureOut">
              <a:rPr lang="ru-RU" smtClean="0"/>
              <a:t>06.11.2020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FFA5CD-3FB2-4E79-B795-9BEC5FA088F8}" type="slidenum">
              <a:rPr lang="ru-RU" smtClean="0"/>
              <a:t>‹#›</a:t>
            </a:fld>
            <a:endParaRPr lang="ru-RU"/>
          </a:p>
        </p:txBody>
      </p:sp>
    </p:spTree>
    <p:extLst>
      <p:ext uri="{BB962C8B-B14F-4D97-AF65-F5344CB8AC3E}">
        <p14:creationId xmlns:p14="http://schemas.microsoft.com/office/powerpoint/2010/main" val="330670304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n.yandex.ru/count/WlOejI_zOCK2PHS0T2O0f0jnC--hQGK0nGCnk2YbNm00000uzhydxg_CmiqWW07qk901Y07HaUy8a06OtChonu20W0AO0PZSol97e07asQW1vDdAyaUu0T2eh8KUm042s07aulORu06UfwCMw0640lW1i1-W0fwhq1Qv0d-0mxxISA6qy0A5ySRj1A1Ka0lu1AFG2uW5ywm9a0MZq0kW1OR60wW5iFe2i0Mm-WAu1R3w0i05mfiDo0M6hWFG1Tsp0I2e1Y391lVXiX4zgLvfqGRtTUY8FQbUQM73THH7VfwRk0U01SAGpvMexnBFLyCdx3_92b0_wxzl_pwg2n0JX3tamtK007Ujbk1ji-WBywm9y0i6Y0omxzw-0QaCSE_gf9iykB_e39i2c0t_h844F_V3outHfwglQQ0Em8Gzm-lnhDlFvysV_-KMY13FkfN-1S6maWBG4F2Y0vWHxE06eRcr-VY63E0HaQti0UWHklUSdk6w-92yW7BBG4lzEI9jmCO_wH8hEW8gM1OLVV0I1WK2g1Eglxtwd9Qbu1Em-WA85CYWjP26_TBlWG6W5B3w0gWKez0Bi1I0fEW3k1I0lf81m1I0qDAGqCKMs1IijzBy1U0K0UWK3CWLfEpbqhW2q1MijzBy1TWLmOhsxAEFlFnZy9WMq8_0-WMW5j2tv_m5i1Qz0yaMq1Qmxzw-0O4Nc1VEs_WOg1S9k1S1m1Srs1V0X3tW5zIXZlO5w1S1-1U0gQVx1PaOe1WEi1ZQjPJz1RWO0T0O8VWOw8x6pA2qxeJX0O0PiFIuuj2zaRaWYHcYB90P0Q0P8B0Pm1cGxPUhwQxT_d8c88641Y4ZC8X1QupuwbRuh8vo-GYXGQGiGowDMxDHq6TQtB3i2PR-GYxdYMI5Ucx5CHTXSRQHpG7S9ZlZStdn4DG8vuzSdsyfl-08VlXu7mHGUke2zPsUO5t1JaQlYz7C5ZQbawTIqgnTfXnWWsRmqRTHfJJIGHdJ8506GRciexOTU000~1?stat-id=31&amp;test-tag=370535838046465&amp;format-type=54&amp;actual-format=40&amp;banner-test-tags=eyI3MjA1NzYwMzY4NzUzNjM5NiI6IjMyNzY5In0%3D"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3895" y="842211"/>
            <a:ext cx="8173452" cy="769441"/>
          </a:xfrm>
          <a:prstGeom prst="rect">
            <a:avLst/>
          </a:prstGeom>
          <a:noFill/>
        </p:spPr>
        <p:txBody>
          <a:bodyPr wrap="square" rtlCol="0">
            <a:spAutoFit/>
          </a:bodyPr>
          <a:lstStyle/>
          <a:p>
            <a:pPr algn="ctr"/>
            <a:r>
              <a:rPr lang="ru-RU" sz="4400" dirty="0" smtClean="0"/>
              <a:t>АНГЛИЙСКИЕ  ТРАДИЦИИ.</a:t>
            </a:r>
            <a:endParaRPr lang="ru-RU" sz="4400" dirty="0"/>
          </a:p>
        </p:txBody>
      </p:sp>
      <p:pic>
        <p:nvPicPr>
          <p:cNvPr id="3" name="Picture 2" descr="Английские традиции и обычаи: от чая до соломенного медвед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225" y="1989222"/>
            <a:ext cx="6203881" cy="400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igpicture.ru/wp-content/uploads/2018/10/tra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9" y="83971"/>
            <a:ext cx="7315200" cy="42473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47537" y="4826675"/>
            <a:ext cx="7178842" cy="2031325"/>
          </a:xfrm>
          <a:prstGeom prst="rect">
            <a:avLst/>
          </a:prstGeom>
        </p:spPr>
        <p:txBody>
          <a:bodyPr wrap="square">
            <a:spAutoFit/>
          </a:bodyPr>
          <a:lstStyle/>
          <a:p>
            <a:r>
              <a:rPr lang="ru-RU" b="1" dirty="0">
                <a:solidFill>
                  <a:srgbClr val="000000"/>
                </a:solidFill>
                <a:latin typeface="Helvetica Neue"/>
              </a:rPr>
              <a:t>3. Бег с женой.</a:t>
            </a:r>
            <a:endParaRPr lang="ru-RU" dirty="0">
              <a:solidFill>
                <a:srgbClr val="000000"/>
              </a:solidFill>
              <a:latin typeface="Helvetica Neue"/>
            </a:endParaRPr>
          </a:p>
          <a:p>
            <a:r>
              <a:rPr lang="ru-RU" dirty="0">
                <a:solidFill>
                  <a:srgbClr val="000000"/>
                </a:solidFill>
                <a:latin typeface="Helvetica Neue"/>
              </a:rPr>
              <a:t>В Доркинге, </a:t>
            </a:r>
            <a:r>
              <a:rPr lang="ru-RU" dirty="0" err="1">
                <a:solidFill>
                  <a:srgbClr val="000000"/>
                </a:solidFill>
                <a:latin typeface="Helvetica Neue"/>
              </a:rPr>
              <a:t>Суррей</a:t>
            </a:r>
            <a:r>
              <a:rPr lang="ru-RU" dirty="0">
                <a:solidFill>
                  <a:srgbClr val="000000"/>
                </a:solidFill>
                <a:latin typeface="Helvetica Neue"/>
              </a:rPr>
              <a:t>, с давних пор существовала традиция, согласно которой жених должен был занести невесту в дом на руках. По неизвестным причинам этот милый обычай трансформировался в настоящее спортивное состязание для крепких телом и духом. Сейчас мужчины Доркинга должны пробежать с женой на плечах 400 метров, причем на время.</a:t>
            </a:r>
            <a:endParaRPr lang="ru-RU" b="0" i="0" dirty="0">
              <a:solidFill>
                <a:srgbClr val="000000"/>
              </a:solidFill>
              <a:effectLst/>
              <a:latin typeface="Helvetica Neue"/>
            </a:endParaRPr>
          </a:p>
        </p:txBody>
      </p:sp>
    </p:spTree>
    <p:extLst>
      <p:ext uri="{BB962C8B-B14F-4D97-AF65-F5344CB8AC3E}">
        <p14:creationId xmlns:p14="http://schemas.microsoft.com/office/powerpoint/2010/main" val="33659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80">
                                          <p:stCondLst>
                                            <p:cond delay="0"/>
                                          </p:stCondLst>
                                        </p:cTn>
                                        <p:tgtEl>
                                          <p:spTgt spid="4098"/>
                                        </p:tgtEl>
                                      </p:cBhvr>
                                    </p:animEffect>
                                    <p:anim calcmode="lin" valueType="num">
                                      <p:cBhvr>
                                        <p:cTn id="1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8"/>
                                        </p:tgtEl>
                                      </p:cBhvr>
                                      <p:to x="100000" y="60000"/>
                                    </p:animScale>
                                    <p:animScale>
                                      <p:cBhvr>
                                        <p:cTn id="22" dur="166" decel="50000">
                                          <p:stCondLst>
                                            <p:cond delay="676"/>
                                          </p:stCondLst>
                                        </p:cTn>
                                        <p:tgtEl>
                                          <p:spTgt spid="4098"/>
                                        </p:tgtEl>
                                      </p:cBhvr>
                                      <p:to x="100000" y="100000"/>
                                    </p:animScale>
                                    <p:animScale>
                                      <p:cBhvr>
                                        <p:cTn id="23" dur="26">
                                          <p:stCondLst>
                                            <p:cond delay="1312"/>
                                          </p:stCondLst>
                                        </p:cTn>
                                        <p:tgtEl>
                                          <p:spTgt spid="4098"/>
                                        </p:tgtEl>
                                      </p:cBhvr>
                                      <p:to x="100000" y="80000"/>
                                    </p:animScale>
                                    <p:animScale>
                                      <p:cBhvr>
                                        <p:cTn id="24" dur="166" decel="50000">
                                          <p:stCondLst>
                                            <p:cond delay="1338"/>
                                          </p:stCondLst>
                                        </p:cTn>
                                        <p:tgtEl>
                                          <p:spTgt spid="4098"/>
                                        </p:tgtEl>
                                      </p:cBhvr>
                                      <p:to x="100000" y="100000"/>
                                    </p:animScale>
                                    <p:animScale>
                                      <p:cBhvr>
                                        <p:cTn id="25" dur="26">
                                          <p:stCondLst>
                                            <p:cond delay="1642"/>
                                          </p:stCondLst>
                                        </p:cTn>
                                        <p:tgtEl>
                                          <p:spTgt spid="4098"/>
                                        </p:tgtEl>
                                      </p:cBhvr>
                                      <p:to x="100000" y="90000"/>
                                    </p:animScale>
                                    <p:animScale>
                                      <p:cBhvr>
                                        <p:cTn id="26" dur="166" decel="50000">
                                          <p:stCondLst>
                                            <p:cond delay="1668"/>
                                          </p:stCondLst>
                                        </p:cTn>
                                        <p:tgtEl>
                                          <p:spTgt spid="4098"/>
                                        </p:tgtEl>
                                      </p:cBhvr>
                                      <p:to x="100000" y="100000"/>
                                    </p:animScale>
                                    <p:animScale>
                                      <p:cBhvr>
                                        <p:cTn id="27" dur="26">
                                          <p:stCondLst>
                                            <p:cond delay="1808"/>
                                          </p:stCondLst>
                                        </p:cTn>
                                        <p:tgtEl>
                                          <p:spTgt spid="4098"/>
                                        </p:tgtEl>
                                      </p:cBhvr>
                                      <p:to x="100000" y="95000"/>
                                    </p:animScale>
                                    <p:animScale>
                                      <p:cBhvr>
                                        <p:cTn id="2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bigpicture.ru/wp-content/uploads/2018/10/tra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206" y="312737"/>
            <a:ext cx="6191250" cy="41243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06379" y="4113256"/>
            <a:ext cx="9144000" cy="2308324"/>
          </a:xfrm>
          <a:prstGeom prst="rect">
            <a:avLst/>
          </a:prstGeom>
        </p:spPr>
        <p:txBody>
          <a:bodyPr wrap="square">
            <a:spAutoFit/>
          </a:bodyPr>
          <a:lstStyle/>
          <a:p>
            <a:r>
              <a:rPr lang="ru-RU" b="1" dirty="0">
                <a:solidFill>
                  <a:srgbClr val="000000"/>
                </a:solidFill>
                <a:latin typeface="Helvetica Neue"/>
              </a:rPr>
              <a:t/>
            </a:r>
            <a:br>
              <a:rPr lang="ru-RU" b="1" dirty="0">
                <a:solidFill>
                  <a:srgbClr val="000000"/>
                </a:solidFill>
                <a:latin typeface="Helvetica Neue"/>
              </a:rPr>
            </a:br>
            <a:r>
              <a:rPr lang="ru-RU" b="1" dirty="0">
                <a:solidFill>
                  <a:srgbClr val="000000"/>
                </a:solidFill>
                <a:latin typeface="Helvetica Neue"/>
              </a:rPr>
              <a:t>4. Бросание булочек.</a:t>
            </a:r>
            <a:endParaRPr lang="ru-RU" dirty="0">
              <a:solidFill>
                <a:srgbClr val="000000"/>
              </a:solidFill>
              <a:latin typeface="Helvetica Neue"/>
            </a:endParaRPr>
          </a:p>
          <a:p>
            <a:r>
              <a:rPr lang="ru-RU" dirty="0">
                <a:solidFill>
                  <a:srgbClr val="000000"/>
                </a:solidFill>
                <a:latin typeface="Helvetica Neue"/>
              </a:rPr>
              <a:t>Нам внушали с детства, что хлеб бросать нельзя, но для жителей </a:t>
            </a:r>
            <a:r>
              <a:rPr lang="ru-RU" dirty="0" err="1">
                <a:solidFill>
                  <a:srgbClr val="000000"/>
                </a:solidFill>
                <a:latin typeface="Helvetica Neue"/>
              </a:rPr>
              <a:t>Абингдона</a:t>
            </a:r>
            <a:r>
              <a:rPr lang="ru-RU" dirty="0">
                <a:solidFill>
                  <a:srgbClr val="000000"/>
                </a:solidFill>
                <a:latin typeface="Helvetica Neue"/>
              </a:rPr>
              <a:t>, </a:t>
            </a:r>
            <a:r>
              <a:rPr lang="ru-RU" dirty="0" err="1">
                <a:solidFill>
                  <a:srgbClr val="000000"/>
                </a:solidFill>
                <a:latin typeface="Helvetica Neue"/>
              </a:rPr>
              <a:t>Оксфордшир</a:t>
            </a:r>
            <a:r>
              <a:rPr lang="ru-RU" dirty="0">
                <a:solidFill>
                  <a:srgbClr val="000000"/>
                </a:solidFill>
                <a:latin typeface="Helvetica Neue"/>
              </a:rPr>
              <a:t>, в этом нет ничего зазорного. Со времен Средневековья мэры города бросают булочки с башни городского замка в толпу горожан по случаю знаменательных событий, произошедших в королевской семье. Если раньше в мероприятии участвовали бедные, то сегодня раздача булочек собирает всех горожан и туристов, приезжающих поглазеть на странную традицию.</a:t>
            </a:r>
            <a:endParaRPr lang="ru-RU" b="0" i="0" dirty="0">
              <a:solidFill>
                <a:srgbClr val="000000"/>
              </a:solidFill>
              <a:effectLst/>
              <a:latin typeface="Helvetica Neue"/>
            </a:endParaRPr>
          </a:p>
        </p:txBody>
      </p:sp>
    </p:spTree>
    <p:extLst>
      <p:ext uri="{BB962C8B-B14F-4D97-AF65-F5344CB8AC3E}">
        <p14:creationId xmlns:p14="http://schemas.microsoft.com/office/powerpoint/2010/main" val="187459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bigpicture.ru/wp-content/uploads/2018/10/tra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943" y="1"/>
            <a:ext cx="7315200" cy="43554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07894" y="4826675"/>
            <a:ext cx="6096000" cy="2031325"/>
          </a:xfrm>
          <a:prstGeom prst="rect">
            <a:avLst/>
          </a:prstGeom>
        </p:spPr>
        <p:txBody>
          <a:bodyPr>
            <a:spAutoFit/>
          </a:bodyPr>
          <a:lstStyle/>
          <a:p>
            <a:r>
              <a:rPr lang="ru-RU" b="1" dirty="0">
                <a:solidFill>
                  <a:srgbClr val="000000"/>
                </a:solidFill>
                <a:latin typeface="Helvetica Neue"/>
              </a:rPr>
              <a:t>5. Куриные гонки.</a:t>
            </a:r>
            <a:endParaRPr lang="ru-RU" dirty="0">
              <a:solidFill>
                <a:srgbClr val="000000"/>
              </a:solidFill>
              <a:latin typeface="Helvetica Neue"/>
            </a:endParaRPr>
          </a:p>
          <a:p>
            <a:r>
              <a:rPr lang="ru-RU" dirty="0">
                <a:solidFill>
                  <a:srgbClr val="000000"/>
                </a:solidFill>
                <a:latin typeface="Helvetica Neue"/>
              </a:rPr>
              <a:t>Вот уже 100 лет в деревне </a:t>
            </a:r>
            <a:r>
              <a:rPr lang="ru-RU" dirty="0" err="1">
                <a:solidFill>
                  <a:srgbClr val="000000"/>
                </a:solidFill>
                <a:latin typeface="Helvetica Neue"/>
              </a:rPr>
              <a:t>Бонсолле</a:t>
            </a:r>
            <a:r>
              <a:rPr lang="ru-RU" dirty="0">
                <a:solidFill>
                  <a:srgbClr val="000000"/>
                </a:solidFill>
                <a:latin typeface="Helvetica Neue"/>
              </a:rPr>
              <a:t>, </a:t>
            </a:r>
            <a:r>
              <a:rPr lang="ru-RU" dirty="0" err="1">
                <a:solidFill>
                  <a:srgbClr val="000000"/>
                </a:solidFill>
                <a:latin typeface="Helvetica Neue"/>
              </a:rPr>
              <a:t>Дербишир</a:t>
            </a:r>
            <a:r>
              <a:rPr lang="ru-RU" dirty="0">
                <a:solidFill>
                  <a:srgbClr val="000000"/>
                </a:solidFill>
                <a:latin typeface="Helvetica Neue"/>
              </a:rPr>
              <a:t>, проводятся гонки домашних кур. Состязание пернатых проходит в абсолютной тишине, чтобы «спортсмены» не отвлекались и не пугались. Азарт этому тихому мероприятию придает то, что в соревнованиях участвуют и куры из соседних деревень.</a:t>
            </a:r>
            <a:endParaRPr lang="ru-RU" b="0" i="0" dirty="0">
              <a:solidFill>
                <a:srgbClr val="000000"/>
              </a:solidFill>
              <a:effectLst/>
              <a:latin typeface="Helvetica Neue"/>
            </a:endParaRPr>
          </a:p>
        </p:txBody>
      </p:sp>
    </p:spTree>
    <p:extLst>
      <p:ext uri="{BB962C8B-B14F-4D97-AF65-F5344CB8AC3E}">
        <p14:creationId xmlns:p14="http://schemas.microsoft.com/office/powerpoint/2010/main" val="28265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bigpicture.ru/wp-content/uploads/2018/10/tra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47"/>
            <a:ext cx="6210300" cy="56769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47999" y="1227222"/>
            <a:ext cx="8670759" cy="2308324"/>
          </a:xfrm>
          <a:prstGeom prst="rect">
            <a:avLst/>
          </a:prstGeom>
        </p:spPr>
        <p:txBody>
          <a:bodyPr wrap="square">
            <a:spAutoFit/>
          </a:bodyPr>
          <a:lstStyle/>
          <a:p>
            <a:r>
              <a:rPr lang="ru-RU" b="1" dirty="0" smtClean="0">
                <a:solidFill>
                  <a:srgbClr val="000000"/>
                </a:solidFill>
                <a:latin typeface="Helvetica Neue"/>
              </a:rPr>
              <a:t/>
            </a:r>
            <a:br>
              <a:rPr lang="ru-RU" b="1" dirty="0" smtClean="0">
                <a:solidFill>
                  <a:srgbClr val="000000"/>
                </a:solidFill>
                <a:latin typeface="Helvetica Neue"/>
              </a:rPr>
            </a:br>
            <a:r>
              <a:rPr lang="ru-RU" b="1" dirty="0" smtClean="0">
                <a:solidFill>
                  <a:srgbClr val="FF0000"/>
                </a:solidFill>
                <a:latin typeface="Helvetica Neue"/>
              </a:rPr>
              <a:t>6. Заплыв в канаве с грязью.</a:t>
            </a:r>
            <a:endParaRPr lang="ru-RU" dirty="0" smtClean="0">
              <a:solidFill>
                <a:srgbClr val="FF0000"/>
              </a:solidFill>
              <a:latin typeface="Helvetica Neue"/>
            </a:endParaRPr>
          </a:p>
          <a:p>
            <a:r>
              <a:rPr lang="ru-RU" dirty="0" smtClean="0">
                <a:solidFill>
                  <a:srgbClr val="FF0000"/>
                </a:solidFill>
                <a:latin typeface="Helvetica Neue"/>
              </a:rPr>
              <a:t>Болотистый </a:t>
            </a:r>
            <a:r>
              <a:rPr lang="ru-RU" dirty="0" err="1" smtClean="0">
                <a:solidFill>
                  <a:srgbClr val="FF0000"/>
                </a:solidFill>
                <a:latin typeface="Helvetica Neue"/>
              </a:rPr>
              <a:t>Ллануртид</a:t>
            </a:r>
            <a:r>
              <a:rPr lang="ru-RU" dirty="0" smtClean="0">
                <a:solidFill>
                  <a:srgbClr val="FF0000"/>
                </a:solidFill>
                <a:latin typeface="Helvetica Neue"/>
              </a:rPr>
              <a:t> </a:t>
            </a:r>
            <a:r>
              <a:rPr lang="ru-RU" dirty="0" err="1" smtClean="0">
                <a:solidFill>
                  <a:srgbClr val="FF0000"/>
                </a:solidFill>
                <a:latin typeface="Helvetica Neue"/>
              </a:rPr>
              <a:t>Уэлс</a:t>
            </a:r>
            <a:r>
              <a:rPr lang="ru-RU" dirty="0" smtClean="0">
                <a:solidFill>
                  <a:srgbClr val="FF0000"/>
                </a:solidFill>
                <a:latin typeface="Helvetica Neue"/>
              </a:rPr>
              <a:t>, Повис, привлекает гостей ежегодными соревнованиями по плаванью, которые проходят в канаве с грязью. Если участникам повезет, то дождь несколько скрасит их заплыв, разбавив жижу водой, но в целом участникам приходится бороться далеко не с волнами. Обязательной экипировкой всех пловцов является маска и трубка, а в последние годы отдельно устраивают и заплывы на горных велосипедах.</a:t>
            </a:r>
            <a:endParaRPr lang="ru-RU" b="0" i="0" dirty="0">
              <a:solidFill>
                <a:srgbClr val="FF0000"/>
              </a:solidFill>
              <a:effectLst/>
              <a:latin typeface="Helvetica Neue"/>
            </a:endParaRPr>
          </a:p>
        </p:txBody>
      </p:sp>
    </p:spTree>
    <p:extLst>
      <p:ext uri="{BB962C8B-B14F-4D97-AF65-F5344CB8AC3E}">
        <p14:creationId xmlns:p14="http://schemas.microsoft.com/office/powerpoint/2010/main" val="40251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igpicture.ru/wp-content/uploads/2018/10/tra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3" y="60909"/>
            <a:ext cx="6353175" cy="65436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85284" y="1211179"/>
            <a:ext cx="5550568" cy="2308324"/>
          </a:xfrm>
          <a:prstGeom prst="rect">
            <a:avLst/>
          </a:prstGeom>
        </p:spPr>
        <p:txBody>
          <a:bodyPr wrap="square">
            <a:spAutoFit/>
          </a:bodyPr>
          <a:lstStyle/>
          <a:p>
            <a:r>
              <a:rPr lang="ru-RU" b="1" dirty="0">
                <a:solidFill>
                  <a:srgbClr val="000000"/>
                </a:solidFill>
                <a:latin typeface="Helvetica Neue"/>
              </a:rPr>
              <a:t>7. Конкурс на самую забавную рожу.</a:t>
            </a:r>
            <a:endParaRPr lang="ru-RU" dirty="0">
              <a:solidFill>
                <a:srgbClr val="000000"/>
              </a:solidFill>
              <a:latin typeface="Helvetica Neue"/>
            </a:endParaRPr>
          </a:p>
          <a:p>
            <a:r>
              <a:rPr lang="ru-RU" dirty="0">
                <a:solidFill>
                  <a:srgbClr val="000000"/>
                </a:solidFill>
                <a:latin typeface="Helvetica Neue"/>
              </a:rPr>
              <a:t>Жители и гости </a:t>
            </a:r>
            <a:r>
              <a:rPr lang="ru-RU" dirty="0" err="1">
                <a:solidFill>
                  <a:srgbClr val="000000"/>
                </a:solidFill>
                <a:latin typeface="Helvetica Neue"/>
              </a:rPr>
              <a:t>Эгремонта</a:t>
            </a:r>
            <a:r>
              <a:rPr lang="ru-RU" dirty="0">
                <a:solidFill>
                  <a:srgbClr val="000000"/>
                </a:solidFill>
                <a:latin typeface="Helvetica Neue"/>
              </a:rPr>
              <a:t>, </a:t>
            </a:r>
            <a:r>
              <a:rPr lang="ru-RU" dirty="0" err="1">
                <a:solidFill>
                  <a:srgbClr val="000000"/>
                </a:solidFill>
                <a:latin typeface="Helvetica Neue"/>
              </a:rPr>
              <a:t>Камбрия</a:t>
            </a:r>
            <a:r>
              <a:rPr lang="ru-RU" dirty="0">
                <a:solidFill>
                  <a:srgbClr val="000000"/>
                </a:solidFill>
                <a:latin typeface="Helvetica Neue"/>
              </a:rPr>
              <a:t>, раз в год собираются, чтобы помериться… рожами. Участники необычного состязания изо всех сил стараются скроить как можно более глупую гримасу, чтобы посрамить менее искусных противников и заслужить символический приз и одобрение многочисленных зрителей.</a:t>
            </a:r>
            <a:endParaRPr lang="ru-RU" b="0" i="0" dirty="0">
              <a:solidFill>
                <a:srgbClr val="000000"/>
              </a:solidFill>
              <a:effectLst/>
              <a:latin typeface="Helvetica Neue"/>
            </a:endParaRPr>
          </a:p>
        </p:txBody>
      </p:sp>
    </p:spTree>
    <p:extLst>
      <p:ext uri="{BB962C8B-B14F-4D97-AF65-F5344CB8AC3E}">
        <p14:creationId xmlns:p14="http://schemas.microsoft.com/office/powerpoint/2010/main" val="20141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randombar(horizontal)">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bigpicture.ru/wp-content/uploads/2018/10/tra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0117"/>
            <a:ext cx="73152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720840"/>
            <a:ext cx="4716379" cy="3970318"/>
          </a:xfrm>
          <a:prstGeom prst="rect">
            <a:avLst/>
          </a:prstGeom>
        </p:spPr>
        <p:txBody>
          <a:bodyPr wrap="square">
            <a:spAutoFit/>
          </a:bodyPr>
          <a:lstStyle/>
          <a:p>
            <a:r>
              <a:rPr lang="ru-RU" b="1" dirty="0">
                <a:latin typeface="Helvetica Neue"/>
              </a:rPr>
              <a:t/>
            </a:r>
            <a:br>
              <a:rPr lang="ru-RU" b="1" dirty="0">
                <a:latin typeface="Helvetica Neue"/>
              </a:rPr>
            </a:br>
            <a:r>
              <a:rPr lang="ru-RU" b="1" dirty="0">
                <a:latin typeface="Helvetica Neue"/>
              </a:rPr>
              <a:t>8. Выманивание дождевых червей.</a:t>
            </a:r>
            <a:endParaRPr lang="ru-RU" dirty="0"/>
          </a:p>
          <a:p>
            <a:r>
              <a:rPr lang="ru-RU" dirty="0"/>
              <a:t>В очень необычном конкурсе с названием «</a:t>
            </a:r>
            <a:r>
              <a:rPr lang="ru-RU" dirty="0" err="1"/>
              <a:t>Wormcharming</a:t>
            </a:r>
            <a:r>
              <a:rPr lang="ru-RU" dirty="0"/>
              <a:t>» принимают участие уже несколько поколений жителей </a:t>
            </a:r>
            <a:r>
              <a:rPr lang="ru-RU" dirty="0" err="1"/>
              <a:t>Блэкотона</a:t>
            </a:r>
            <a:r>
              <a:rPr lang="ru-RU" dirty="0"/>
              <a:t>, Девон. Задача соревнующихся — выманить из земли любыми способами дождевого червя. Побеждает то, кому удастся справиться с этим непростым заданием быстрее всех. Чаще всего для «общения» с обитателями черноземов используют вибрации, просто топая по земле ногами.</a:t>
            </a:r>
          </a:p>
          <a:p>
            <a:r>
              <a:rPr lang="ru-RU" dirty="0">
                <a:hlinkClick r:id="rId3"/>
              </a:rPr>
              <a:t/>
            </a:r>
            <a:br>
              <a:rPr lang="ru-RU" dirty="0">
                <a:hlinkClick r:id="rId3"/>
              </a:rPr>
            </a:br>
            <a:endParaRPr lang="ru-RU" dirty="0"/>
          </a:p>
        </p:txBody>
      </p:sp>
    </p:spTree>
    <p:extLst>
      <p:ext uri="{BB962C8B-B14F-4D97-AF65-F5344CB8AC3E}">
        <p14:creationId xmlns:p14="http://schemas.microsoft.com/office/powerpoint/2010/main" val="370134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circle(in)">
                                      <p:cBhvr>
                                        <p:cTn id="2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bigpicture.ru/wp-content/uploads/2018/10/tra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724" y="78287"/>
            <a:ext cx="7315200" cy="43815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72062" y="4211053"/>
            <a:ext cx="6071937" cy="1754326"/>
          </a:xfrm>
          <a:prstGeom prst="rect">
            <a:avLst/>
          </a:prstGeom>
        </p:spPr>
        <p:txBody>
          <a:bodyPr wrap="square">
            <a:spAutoFit/>
          </a:bodyPr>
          <a:lstStyle/>
          <a:p>
            <a:r>
              <a:rPr lang="ru-RU" b="1" dirty="0">
                <a:solidFill>
                  <a:srgbClr val="000000"/>
                </a:solidFill>
                <a:latin typeface="Helvetica Neue"/>
              </a:rPr>
              <a:t>9. Запуск «блинчиков» по воде.</a:t>
            </a:r>
            <a:endParaRPr lang="ru-RU" dirty="0">
              <a:solidFill>
                <a:srgbClr val="000000"/>
              </a:solidFill>
              <a:latin typeface="Helvetica Neue"/>
            </a:endParaRPr>
          </a:p>
          <a:p>
            <a:r>
              <a:rPr lang="ru-RU" dirty="0">
                <a:solidFill>
                  <a:srgbClr val="000000"/>
                </a:solidFill>
                <a:latin typeface="Helvetica Neue"/>
              </a:rPr>
              <a:t>Затея, которой у нас увлекаются мальчишки, собирает у озера </a:t>
            </a:r>
            <a:r>
              <a:rPr lang="ru-RU" dirty="0" err="1">
                <a:solidFill>
                  <a:srgbClr val="000000"/>
                </a:solidFill>
                <a:latin typeface="Helvetica Neue"/>
              </a:rPr>
              <a:t>Уолкотт</a:t>
            </a:r>
            <a:r>
              <a:rPr lang="ru-RU" dirty="0">
                <a:solidFill>
                  <a:srgbClr val="000000"/>
                </a:solidFill>
                <a:latin typeface="Helvetica Neue"/>
              </a:rPr>
              <a:t> вполне солидных мужчин из </a:t>
            </a:r>
            <a:r>
              <a:rPr lang="ru-RU" dirty="0" err="1">
                <a:solidFill>
                  <a:srgbClr val="000000"/>
                </a:solidFill>
                <a:latin typeface="Helvetica Neue"/>
              </a:rPr>
              <a:t>Лидбери</a:t>
            </a:r>
            <a:r>
              <a:rPr lang="ru-RU" dirty="0">
                <a:solidFill>
                  <a:srgbClr val="000000"/>
                </a:solidFill>
                <a:latin typeface="Helvetica Neue"/>
              </a:rPr>
              <a:t> Норд, Шропшир. Победителем, само собой, признают того, чей камень сделает больше отскоков от водной поверхности.</a:t>
            </a:r>
            <a:endParaRPr lang="ru-RU" b="0" i="0" dirty="0">
              <a:solidFill>
                <a:srgbClr val="000000"/>
              </a:solidFill>
              <a:effectLst/>
              <a:latin typeface="Helvetica Neue"/>
            </a:endParaRPr>
          </a:p>
        </p:txBody>
      </p:sp>
    </p:spTree>
    <p:extLst>
      <p:ext uri="{BB962C8B-B14F-4D97-AF65-F5344CB8AC3E}">
        <p14:creationId xmlns:p14="http://schemas.microsoft.com/office/powerpoint/2010/main" val="20110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bigpicture.ru/wp-content/uploads/2018/10/tra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2" y="0"/>
            <a:ext cx="73152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48000" y="4403558"/>
            <a:ext cx="8582526" cy="1754326"/>
          </a:xfrm>
          <a:prstGeom prst="rect">
            <a:avLst/>
          </a:prstGeom>
        </p:spPr>
        <p:txBody>
          <a:bodyPr wrap="square">
            <a:spAutoFit/>
          </a:bodyPr>
          <a:lstStyle/>
          <a:p>
            <a:r>
              <a:rPr lang="ru-RU" b="1" dirty="0">
                <a:solidFill>
                  <a:srgbClr val="000000"/>
                </a:solidFill>
                <a:latin typeface="Helvetica Neue"/>
              </a:rPr>
              <a:t>10. Шествие соломенного медведя.</a:t>
            </a:r>
            <a:endParaRPr lang="ru-RU" dirty="0">
              <a:solidFill>
                <a:srgbClr val="000000"/>
              </a:solidFill>
              <a:latin typeface="Helvetica Neue"/>
            </a:endParaRPr>
          </a:p>
          <a:p>
            <a:r>
              <a:rPr lang="ru-RU" dirty="0">
                <a:solidFill>
                  <a:srgbClr val="000000"/>
                </a:solidFill>
                <a:latin typeface="Helvetica Neue"/>
              </a:rPr>
              <a:t>Ежегодный фестиваль в </a:t>
            </a:r>
            <a:r>
              <a:rPr lang="ru-RU" dirty="0" err="1">
                <a:solidFill>
                  <a:srgbClr val="000000"/>
                </a:solidFill>
                <a:latin typeface="Helvetica Neue"/>
              </a:rPr>
              <a:t>Утлсее</a:t>
            </a:r>
            <a:r>
              <a:rPr lang="ru-RU" dirty="0">
                <a:solidFill>
                  <a:srgbClr val="000000"/>
                </a:solidFill>
                <a:latin typeface="Helvetica Neue"/>
              </a:rPr>
              <a:t>, </a:t>
            </a:r>
            <a:r>
              <a:rPr lang="ru-RU" dirty="0" err="1">
                <a:solidFill>
                  <a:srgbClr val="000000"/>
                </a:solidFill>
                <a:latin typeface="Helvetica Neue"/>
              </a:rPr>
              <a:t>Кембриджшир</a:t>
            </a:r>
            <a:r>
              <a:rPr lang="ru-RU" dirty="0">
                <a:solidFill>
                  <a:srgbClr val="000000"/>
                </a:solidFill>
                <a:latin typeface="Helvetica Neue"/>
              </a:rPr>
              <a:t>, очень похож на нашу Масленицу. В праздничном шествии по улицам города участвует человек в костюме медведя, изготовленным из соломы. Парад сопровождается песнями и танцами, а в конце дня соломенный костюм сжигают под всеобщее ликование.</a:t>
            </a:r>
            <a:endParaRPr lang="ru-RU" b="0" i="0" dirty="0">
              <a:solidFill>
                <a:srgbClr val="000000"/>
              </a:solidFill>
              <a:effectLst/>
              <a:latin typeface="Helvetica Neue"/>
            </a:endParaRPr>
          </a:p>
        </p:txBody>
      </p:sp>
    </p:spTree>
    <p:extLst>
      <p:ext uri="{BB962C8B-B14F-4D97-AF65-F5344CB8AC3E}">
        <p14:creationId xmlns:p14="http://schemas.microsoft.com/office/powerpoint/2010/main" val="21100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ppt_w</p:attrName>
                                        </p:attrNameLst>
                                      </p:cBhvr>
                                      <p:tavLst>
                                        <p:tav tm="0" fmla="#ppt_w*sin(2.5*pi*$)">
                                          <p:val>
                                            <p:fltVal val="0"/>
                                          </p:val>
                                        </p:tav>
                                        <p:tav tm="100000">
                                          <p:val>
                                            <p:fltVal val="1"/>
                                          </p:val>
                                        </p:tav>
                                      </p:tavLst>
                                    </p:anim>
                                    <p:anim calcmode="lin" valueType="num">
                                      <p:cBhvr>
                                        <p:cTn id="9"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bigpicture.ru/wp-content/uploads/2018/10/trad-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4195"/>
            <a:ext cx="7315200"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4168" y="296779"/>
            <a:ext cx="4732421" cy="4524315"/>
          </a:xfrm>
          <a:prstGeom prst="rect">
            <a:avLst/>
          </a:prstGeom>
        </p:spPr>
        <p:txBody>
          <a:bodyPr wrap="square">
            <a:spAutoFit/>
          </a:bodyPr>
          <a:lstStyle/>
          <a:p>
            <a:r>
              <a:rPr lang="ru-RU" b="1" dirty="0">
                <a:solidFill>
                  <a:srgbClr val="000000"/>
                </a:solidFill>
                <a:latin typeface="Helvetica Neue"/>
              </a:rPr>
              <a:t/>
            </a:r>
            <a:br>
              <a:rPr lang="ru-RU" b="1" dirty="0">
                <a:solidFill>
                  <a:srgbClr val="000000"/>
                </a:solidFill>
                <a:latin typeface="Helvetica Neue"/>
              </a:rPr>
            </a:br>
            <a:r>
              <a:rPr lang="ru-RU" b="1" dirty="0">
                <a:solidFill>
                  <a:srgbClr val="000000"/>
                </a:solidFill>
                <a:latin typeface="Helvetica Neue"/>
              </a:rPr>
              <a:t>11. Соревнование по поеданию крапивы.</a:t>
            </a:r>
            <a:endParaRPr lang="ru-RU" dirty="0">
              <a:solidFill>
                <a:srgbClr val="000000"/>
              </a:solidFill>
              <a:latin typeface="Helvetica Neue"/>
            </a:endParaRPr>
          </a:p>
          <a:p>
            <a:r>
              <a:rPr lang="ru-RU" dirty="0">
                <a:solidFill>
                  <a:srgbClr val="000000"/>
                </a:solidFill>
                <a:latin typeface="Helvetica Neue"/>
              </a:rPr>
              <a:t>Необычное мероприятие, проходящее в городе </a:t>
            </a:r>
            <a:r>
              <a:rPr lang="ru-RU" dirty="0" err="1">
                <a:solidFill>
                  <a:srgbClr val="000000"/>
                </a:solidFill>
                <a:latin typeface="Helvetica Neue"/>
              </a:rPr>
              <a:t>Маршвуд</a:t>
            </a:r>
            <a:r>
              <a:rPr lang="ru-RU" dirty="0">
                <a:solidFill>
                  <a:srgbClr val="000000"/>
                </a:solidFill>
                <a:latin typeface="Helvetica Neue"/>
              </a:rPr>
              <a:t>, </a:t>
            </a:r>
            <a:r>
              <a:rPr lang="ru-RU" dirty="0" err="1">
                <a:solidFill>
                  <a:srgbClr val="000000"/>
                </a:solidFill>
                <a:latin typeface="Helvetica Neue"/>
              </a:rPr>
              <a:t>Дорсет</a:t>
            </a:r>
            <a:r>
              <a:rPr lang="ru-RU" dirty="0">
                <a:solidFill>
                  <a:srgbClr val="000000"/>
                </a:solidFill>
                <a:latin typeface="Helvetica Neue"/>
              </a:rPr>
              <a:t>, ежегодно проходит уже более 30 лет. В ходе конкурса, под надзором строго жюри, съедается огромное количество богатой витаминами дикорастущей зелени. Основоположником </a:t>
            </a:r>
            <a:r>
              <a:rPr lang="ru-RU" dirty="0" err="1">
                <a:solidFill>
                  <a:srgbClr val="000000"/>
                </a:solidFill>
                <a:latin typeface="Helvetica Neue"/>
              </a:rPr>
              <a:t>веганского</a:t>
            </a:r>
            <a:r>
              <a:rPr lang="ru-RU" dirty="0">
                <a:solidFill>
                  <a:srgbClr val="000000"/>
                </a:solidFill>
                <a:latin typeface="Helvetica Neue"/>
              </a:rPr>
              <a:t> чемпионата является местный житель, в середине 80-х годов прошлого столетия на спор съевший куст крапивы. Нужно упомянуть, что конкурс в </a:t>
            </a:r>
            <a:r>
              <a:rPr lang="ru-RU" dirty="0" err="1">
                <a:solidFill>
                  <a:srgbClr val="000000"/>
                </a:solidFill>
                <a:latin typeface="Helvetica Neue"/>
              </a:rPr>
              <a:t>Маршвуде</a:t>
            </a:r>
            <a:r>
              <a:rPr lang="ru-RU" dirty="0">
                <a:solidFill>
                  <a:srgbClr val="000000"/>
                </a:solidFill>
                <a:latin typeface="Helvetica Neue"/>
              </a:rPr>
              <a:t> не уникален — первенство по поеданию крапивы проходит во многих странах.</a:t>
            </a:r>
            <a:endParaRPr lang="ru-RU" b="0" i="0" dirty="0">
              <a:solidFill>
                <a:srgbClr val="000000"/>
              </a:solidFill>
              <a:effectLst/>
              <a:latin typeface="Helvetica Neue"/>
            </a:endParaRPr>
          </a:p>
        </p:txBody>
      </p:sp>
    </p:spTree>
    <p:extLst>
      <p:ext uri="{BB962C8B-B14F-4D97-AF65-F5344CB8AC3E}">
        <p14:creationId xmlns:p14="http://schemas.microsoft.com/office/powerpoint/2010/main" val="40767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1000" fill="hold"/>
                                        <p:tgtEl>
                                          <p:spTgt spid="12290"/>
                                        </p:tgtEl>
                                        <p:attrNameLst>
                                          <p:attrName>ppt_w</p:attrName>
                                        </p:attrNameLst>
                                      </p:cBhvr>
                                      <p:tavLst>
                                        <p:tav tm="0">
                                          <p:val>
                                            <p:fltVal val="0"/>
                                          </p:val>
                                        </p:tav>
                                        <p:tav tm="100000">
                                          <p:val>
                                            <p:strVal val="#ppt_w"/>
                                          </p:val>
                                        </p:tav>
                                      </p:tavLst>
                                    </p:anim>
                                    <p:anim calcmode="lin" valueType="num">
                                      <p:cBhvr>
                                        <p:cTn id="13" dur="1000" fill="hold"/>
                                        <p:tgtEl>
                                          <p:spTgt spid="12290"/>
                                        </p:tgtEl>
                                        <p:attrNameLst>
                                          <p:attrName>ppt_h</p:attrName>
                                        </p:attrNameLst>
                                      </p:cBhvr>
                                      <p:tavLst>
                                        <p:tav tm="0">
                                          <p:val>
                                            <p:fltVal val="0"/>
                                          </p:val>
                                        </p:tav>
                                        <p:tav tm="100000">
                                          <p:val>
                                            <p:strVal val="#ppt_h"/>
                                          </p:val>
                                        </p:tav>
                                      </p:tavLst>
                                    </p:anim>
                                    <p:anim calcmode="lin" valueType="num">
                                      <p:cBhvr>
                                        <p:cTn id="14" dur="1000" fill="hold"/>
                                        <p:tgtEl>
                                          <p:spTgt spid="12290"/>
                                        </p:tgtEl>
                                        <p:attrNameLst>
                                          <p:attrName>style.rotation</p:attrName>
                                        </p:attrNameLst>
                                      </p:cBhvr>
                                      <p:tavLst>
                                        <p:tav tm="0">
                                          <p:val>
                                            <p:fltVal val="90"/>
                                          </p:val>
                                        </p:tav>
                                        <p:tav tm="100000">
                                          <p:val>
                                            <p:fltVal val="0"/>
                                          </p:val>
                                        </p:tav>
                                      </p:tavLst>
                                    </p:anim>
                                    <p:animEffect transition="in" filter="fade">
                                      <p:cBhvr>
                                        <p:cTn id="15"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0610" y="1884948"/>
            <a:ext cx="7114674" cy="2123658"/>
          </a:xfrm>
          <a:prstGeom prst="rect">
            <a:avLst/>
          </a:prstGeom>
          <a:noFill/>
        </p:spPr>
        <p:txBody>
          <a:bodyPr wrap="square" rtlCol="0">
            <a:spAutoFit/>
          </a:bodyPr>
          <a:lstStyle/>
          <a:p>
            <a:r>
              <a:rPr lang="ru-RU" sz="6600" dirty="0" smtClean="0"/>
              <a:t>Спасибо за внимание</a:t>
            </a:r>
            <a:endParaRPr lang="ru-RU" sz="6600" dirty="0"/>
          </a:p>
        </p:txBody>
      </p:sp>
    </p:spTree>
    <p:extLst>
      <p:ext uri="{BB962C8B-B14F-4D97-AF65-F5344CB8AC3E}">
        <p14:creationId xmlns:p14="http://schemas.microsoft.com/office/powerpoint/2010/main" val="3095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379" y="197346"/>
            <a:ext cx="11823032" cy="3416320"/>
          </a:xfrm>
          <a:prstGeom prst="rect">
            <a:avLst/>
          </a:prstGeom>
        </p:spPr>
        <p:txBody>
          <a:bodyPr wrap="square">
            <a:spAutoFit/>
          </a:bodyPr>
          <a:lstStyle/>
          <a:p>
            <a:pPr algn="just"/>
            <a:r>
              <a:rPr lang="ru-RU" b="1" dirty="0">
                <a:solidFill>
                  <a:srgbClr val="000000"/>
                </a:solidFill>
                <a:latin typeface="Roboto"/>
              </a:rPr>
              <a:t>Англичане от природы вежливы</a:t>
            </a:r>
            <a:r>
              <a:rPr lang="ru-RU" dirty="0">
                <a:solidFill>
                  <a:srgbClr val="000000"/>
                </a:solidFill>
                <a:latin typeface="Roboto"/>
              </a:rPr>
              <a:t>, слова «</a:t>
            </a:r>
            <a:r>
              <a:rPr lang="ru-RU" dirty="0" err="1">
                <a:solidFill>
                  <a:srgbClr val="000000"/>
                </a:solidFill>
                <a:latin typeface="Roboto"/>
              </a:rPr>
              <a:t>Please</a:t>
            </a:r>
            <a:r>
              <a:rPr lang="ru-RU" dirty="0">
                <a:solidFill>
                  <a:srgbClr val="000000"/>
                </a:solidFill>
                <a:latin typeface="Roboto"/>
              </a:rPr>
              <a:t>» и «</a:t>
            </a:r>
            <a:r>
              <a:rPr lang="ru-RU" dirty="0" err="1">
                <a:solidFill>
                  <a:srgbClr val="000000"/>
                </a:solidFill>
                <a:latin typeface="Roboto"/>
              </a:rPr>
              <a:t>Thank</a:t>
            </a:r>
            <a:r>
              <a:rPr lang="ru-RU" dirty="0">
                <a:solidFill>
                  <a:srgbClr val="000000"/>
                </a:solidFill>
                <a:latin typeface="Roboto"/>
              </a:rPr>
              <a:t> </a:t>
            </a:r>
            <a:r>
              <a:rPr lang="ru-RU" dirty="0" err="1">
                <a:solidFill>
                  <a:srgbClr val="000000"/>
                </a:solidFill>
                <a:latin typeface="Roboto"/>
              </a:rPr>
              <a:t>you</a:t>
            </a:r>
            <a:r>
              <a:rPr lang="ru-RU" dirty="0">
                <a:solidFill>
                  <a:srgbClr val="000000"/>
                </a:solidFill>
                <a:latin typeface="Roboto"/>
              </a:rPr>
              <a:t>» звучат в их речи постоянно. На улицах вы не услышите громких разговоров, выкриков и смеха. Жителям Великобритании не придет в голову отталкивать других, чтобы занять место в вагоне метро, а на автобусной остановке можно увидеть очередь из ожидающих. Рукопожатие не входит в число английских привычек, а о прилюдных объятиях и говорить не приходится. Проявление эмоций, как положительных, так и негативных, считается признаком невоспитанности. Самообладание в любых ситуациях – истинно английская черта.</a:t>
            </a:r>
          </a:p>
          <a:p>
            <a:pPr algn="just"/>
            <a:r>
              <a:rPr lang="ru-RU" b="1" dirty="0">
                <a:solidFill>
                  <a:srgbClr val="000000"/>
                </a:solidFill>
                <a:latin typeface="Roboto"/>
              </a:rPr>
              <a:t>Англичане − нация домоседов</a:t>
            </a:r>
            <a:r>
              <a:rPr lang="ru-RU" dirty="0">
                <a:solidFill>
                  <a:srgbClr val="000000"/>
                </a:solidFill>
                <a:latin typeface="Roboto"/>
              </a:rPr>
              <a:t>. Поговорка «Мой дом − моя крепость» характеризует их как нельзя лучше. Семейные традиции тщательно оберегаются от любого вмешательства, причем речь идет не только о соседях и знакомых, но и о родственниках. В Англии не принято жить под одной крышей несколькими поколениями. У вечернего камина собираются только члены семьи, предпочитая такое времяпровождение посещению людных мест. Фотографии и часы на каминной полке – частый атрибут даже самых современных английских домов.</a:t>
            </a:r>
            <a:endParaRPr lang="ru-RU" b="0" i="0" dirty="0">
              <a:solidFill>
                <a:srgbClr val="000000"/>
              </a:solidFill>
              <a:effectLst/>
              <a:latin typeface="Roboto"/>
            </a:endParaRPr>
          </a:p>
        </p:txBody>
      </p:sp>
      <p:pic>
        <p:nvPicPr>
          <p:cNvPr id="5" name="Рисунок 4"/>
          <p:cNvPicPr>
            <a:picLocks noChangeAspect="1"/>
          </p:cNvPicPr>
          <p:nvPr/>
        </p:nvPicPr>
        <p:blipFill>
          <a:blip r:embed="rId2"/>
          <a:stretch>
            <a:fillRect/>
          </a:stretch>
        </p:blipFill>
        <p:spPr>
          <a:xfrm>
            <a:off x="3705727" y="3320716"/>
            <a:ext cx="7740316" cy="3457073"/>
          </a:xfrm>
          <a:prstGeom prst="rect">
            <a:avLst/>
          </a:prstGeom>
        </p:spPr>
      </p:pic>
    </p:spTree>
    <p:extLst>
      <p:ext uri="{BB962C8B-B14F-4D97-AF65-F5344CB8AC3E}">
        <p14:creationId xmlns:p14="http://schemas.microsoft.com/office/powerpoint/2010/main" val="22057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53" y="253772"/>
            <a:ext cx="9047747" cy="4555093"/>
          </a:xfrm>
          <a:prstGeom prst="rect">
            <a:avLst/>
          </a:prstGeom>
        </p:spPr>
        <p:txBody>
          <a:bodyPr wrap="square">
            <a:spAutoFit/>
          </a:bodyPr>
          <a:lstStyle/>
          <a:p>
            <a:pPr>
              <a:lnSpc>
                <a:spcPts val="2025"/>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Британцы любят садоводство и обожают о нем говорить. </a:t>
            </a:r>
            <a:r>
              <a:rPr lang="ru-RU" dirty="0">
                <a:latin typeface="Times New Roman" panose="02020603050405020304" pitchFamily="18" charset="0"/>
                <a:ea typeface="Times New Roman" panose="02020603050405020304" pitchFamily="18" charset="0"/>
                <a:cs typeface="Times New Roman" panose="02020603050405020304" pitchFamily="18" charset="0"/>
              </a:rPr>
              <a:t>Разговоры на тему наиболее эффективных способов получить богатый урожай огурцов или кабачков вполне уместны среди английских обывателей. Участки около домов соревнуются между собой в уникальности оформления, цветники и декоративные посадки можно наблюдать повсеместно, и даже жители квартир часто высаживают в ящике за окном герань и петуньи.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Также британцы очень любят животных.</a:t>
            </a:r>
            <a:r>
              <a:rPr lang="ru-RU" dirty="0">
                <a:latin typeface="Times New Roman" panose="02020603050405020304" pitchFamily="18" charset="0"/>
                <a:ea typeface="Times New Roman" panose="02020603050405020304" pitchFamily="18" charset="0"/>
                <a:cs typeface="Times New Roman" panose="02020603050405020304" pitchFamily="18" charset="0"/>
              </a:rPr>
              <a:t> По статистике домашние питомцы англичан исчисляются миллионами. В Британии живут по пять миллионов собак и кошек, 3 млн. попугаев и других птиц. Еще миллион приходится на более экзотических животных, включая рептилий. Магазины, где представлены товары для питомцев, пользуются повышенным спросом. Специально для животных открыты парикмахерские, спортивные залы и даже кладбища. Владельцы посылают от имени своих питомцев открытки к Рождеству и дню рождения, не скупятся на дорогие наряды для любимых собачек или кошек, приобретая для них ошейники ручной работы, пальто из натуральной шерсти, пижамы и платьица. Гостиницы для домашних животных – обычный атрибут любого аэропорта. Жители Британии искренне гордятся своей заботой о питомцах, относя ее к основным английским традициям и обычаям.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868779" y="4408571"/>
            <a:ext cx="6555205" cy="2449429"/>
          </a:xfrm>
          <a:prstGeom prst="rect">
            <a:avLst/>
          </a:prstGeom>
        </p:spPr>
      </p:pic>
    </p:spTree>
    <p:extLst>
      <p:ext uri="{BB962C8B-B14F-4D97-AF65-F5344CB8AC3E}">
        <p14:creationId xmlns:p14="http://schemas.microsoft.com/office/powerpoint/2010/main" val="40674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565396"/>
            <a:ext cx="7676147" cy="5375831"/>
          </a:xfrm>
          <a:prstGeom prst="rect">
            <a:avLst/>
          </a:prstGeom>
        </p:spPr>
        <p:txBody>
          <a:bodyPr wrap="square">
            <a:spAutoFit/>
          </a:bodyPr>
          <a:lstStyle/>
          <a:p>
            <a:pPr>
              <a:lnSpc>
                <a:spcPts val="2025"/>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По выходным те, кто живут в крупных городах, любят выезжать на природу. </a:t>
            </a:r>
            <a:r>
              <a:rPr lang="ru-RU" dirty="0">
                <a:latin typeface="Times New Roman" panose="02020603050405020304" pitchFamily="18" charset="0"/>
                <a:ea typeface="Times New Roman" panose="02020603050405020304" pitchFamily="18" charset="0"/>
                <a:cs typeface="Times New Roman" panose="02020603050405020304" pitchFamily="18" charset="0"/>
              </a:rPr>
              <a:t>После рабочей недели считается правильным отдохнуть от суеты в загородном доме, наслаждаясь тишиной и чистым воздухом.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Конечно, далеко не все англичане имеют такую возможность, поэтому большая часть тратит выходные на походы по магазинам, уборку дома, прочие повседневные дела, на которые не хватает времени при напряженном рабочем графике. Многие не мыслят выходной без занятий спортом или посещения игры любимой футбольной команды.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Вечер субботы – идеальное время для походов в танцевальный зал, кино или театр.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Воскресное утро англичане по традиции посвящают работе в саду, прогулкам с собакой или выпивают пару кружек эля в любимом пабе. Ближе к вечеру приходят родственники и друзья, за чаем обсуждаются последние новости.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Спорт занимает в жизни англичан важное место. В стране масса бассейнов, кортов, беговых и велодорожек, которые никогда не пустуют</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Велосипеды очень популярны, на них не стесняются передвигаться даже чиновники высокого ранга, поскольку забота об экологии тоже входит в число английских традиций и обычаев.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5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глийские традиции и обычаи_Новый год и Рождество"/>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611880"/>
          </a:xfrm>
          <a:prstGeom prst="rect">
            <a:avLst/>
          </a:prstGeom>
          <a:noFill/>
          <a:ln>
            <a:noFill/>
          </a:ln>
        </p:spPr>
      </p:pic>
      <p:sp>
        <p:nvSpPr>
          <p:cNvPr id="4" name="Прямоугольник 3"/>
          <p:cNvSpPr/>
          <p:nvPr/>
        </p:nvSpPr>
        <p:spPr>
          <a:xfrm>
            <a:off x="5807676" y="131415"/>
            <a:ext cx="6096000" cy="3118803"/>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Рождество, а не Новый год английские дети получают подарки от Санта Клауса.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Символ вечной жизни природы – зеленая ель – в современной Великобритании практически всегда заменяется искусственным аналогом, ведь забота о сохранении окружающей среды – еще одна английская традиция.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С окончанием двенадцатого удара часов непременно по обычаю открывается задняя дверь, через которую старый год покидает дом, и распахивается парадная, чтобы впустить Новый год.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1783" y="3611880"/>
            <a:ext cx="12056076" cy="1815882"/>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cs typeface="Times New Roman" panose="02020603050405020304" pitchFamily="18" charset="0"/>
              </a:rPr>
              <a:t>Английские обычаи невозможно описать, не затронув тему традиционного рождественского угощения. К главным блюдам праздничного стола в Уэльсе и Ирландии относятся жареный гусь, в Англии – фаршированная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инд</a:t>
            </a:r>
            <a:r>
              <a:rPr lang="ru-RU" dirty="0">
                <a:latin typeface="Times New Roman" panose="02020603050405020304" pitchFamily="18" charset="0"/>
                <a:ea typeface="Times New Roman" panose="02020603050405020304" pitchFamily="18" charset="0"/>
                <a:cs typeface="Times New Roman" panose="02020603050405020304" pitchFamily="18" charset="0"/>
              </a:rPr>
              <a:t>ейка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плум-пуддинг</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Times New Roman" panose="02020603050405020304" pitchFamily="18" charset="0"/>
                <a:cs typeface="Times New Roman" panose="02020603050405020304" pitchFamily="18" charset="0"/>
              </a:rPr>
              <a:t>Как и во всем мире, на рождественскую ель вешают стеклянные игрушки, сладости, гирлянды, на верхушку помещают Вифлеемскую звезду или фигурку феи.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973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0346" y="-41948"/>
            <a:ext cx="4951484" cy="388696"/>
          </a:xfrm>
          <a:prstGeom prst="rect">
            <a:avLst/>
          </a:prstGeom>
        </p:spPr>
        <p:txBody>
          <a:bodyPr wrap="none">
            <a:spAutoFit/>
          </a:bodyPr>
          <a:lstStyle/>
          <a:p>
            <a:pPr>
              <a:lnSpc>
                <a:spcPct val="107000"/>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Традиции и обычаи английского народа в еде</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Английские традиции и обычаи_еда"/>
          <p:cNvPicPr/>
          <p:nvPr/>
        </p:nvPicPr>
        <p:blipFill>
          <a:blip r:embed="rId2">
            <a:extLst>
              <a:ext uri="{28A0092B-C50C-407E-A947-70E740481C1C}">
                <a14:useLocalDpi xmlns:a14="http://schemas.microsoft.com/office/drawing/2010/main" val="0"/>
              </a:ext>
            </a:extLst>
          </a:blip>
          <a:srcRect/>
          <a:stretch>
            <a:fillRect/>
          </a:stretch>
        </p:blipFill>
        <p:spPr bwMode="auto">
          <a:xfrm>
            <a:off x="6222331" y="262489"/>
            <a:ext cx="5715000" cy="3573780"/>
          </a:xfrm>
          <a:prstGeom prst="rect">
            <a:avLst/>
          </a:prstGeom>
          <a:noFill/>
          <a:ln>
            <a:noFill/>
          </a:ln>
        </p:spPr>
      </p:pic>
      <p:sp>
        <p:nvSpPr>
          <p:cNvPr id="5" name="Прямоугольник 4"/>
          <p:cNvSpPr/>
          <p:nvPr/>
        </p:nvSpPr>
        <p:spPr>
          <a:xfrm>
            <a:off x="3048000" y="2613392"/>
            <a:ext cx="6096000" cy="348813"/>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26331" y="346748"/>
            <a:ext cx="6096000" cy="1631216"/>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Большое внимание в этой стране уделяется завтраку. Как правило, он довольно плотный и включает не только овсянку, но и яичницу с беконом или яйца всмятку, тосты, кофе или чай. Англичане − известные консерваторы в еде, и есть одно и то же каждый день не считается у них чем-то необычным.</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048000" y="2741633"/>
            <a:ext cx="6096000" cy="332079"/>
          </a:xfrm>
          <a:prstGeom prst="rect">
            <a:avLst/>
          </a:prstGeom>
        </p:spPr>
        <p:txBody>
          <a:bodyPr>
            <a:spAutoFit/>
          </a:bodyPr>
          <a:lstStyle/>
          <a:p>
            <a:pPr>
              <a:lnSpc>
                <a:spcPts val="2025"/>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26331" y="1926024"/>
            <a:ext cx="6096001" cy="1374735"/>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Обычай пить чай в интервале с 16 до 18 часов неукоснительно соблюдается британцами. Кроме чая к столу подаются небольшие бутерброды, печенье, бисквиты. В это время англичане никуда не торопятся, откладывают все дела и наслаждаются вкусом чудесного напитка.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26331" y="3368843"/>
            <a:ext cx="6096000" cy="2759730"/>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При организации английского чаепития нет мелочей. Так, скатерть должна быть однотонной − синей или белой. Перед каждым гостем ставится чайная пара и десертная тарелка с ножом, вилкой и чайной ложкой. Помимо чайника на столе присутствует молочник и кувшин с кипятком.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Кусковой сахар подается в фарфоровой сахарнице с щипчиками. Еще один необходимый атрибут чайного стола – ситечко с подставкой. Английские традиции и обычаи подразумевают, что все предметы сервировки выполнены в едином стиле, предпочтение при этом отдается классике.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6222331" y="4224965"/>
            <a:ext cx="6096000" cy="2144177"/>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 отличие от русского чайного стола, предполагающего преимущественно сладкую выпечку, у англичан файв-о-клок подразумевает подачу хлеба, сливочного масла, помидоров, огурцов и яиц. Из этих компонентов гости или заранее хозяева дома делают сэндвичи. Сегодня название слоеного бутерброда известно всем, а когда тот его придумал лорд Джон Сэндвич, сочетавший хлеб и ветчину с джемом или шоколадом в середине.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1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2064" y="1177102"/>
            <a:ext cx="6096000" cy="348813"/>
          </a:xfrm>
          <a:prstGeom prst="rect">
            <a:avLst/>
          </a:prstGeom>
        </p:spPr>
        <p:txBody>
          <a:bodyPr>
            <a:spAutoFit/>
          </a:bodyPr>
          <a:lstStyle/>
          <a:p>
            <a:pPr>
              <a:lnSpc>
                <a:spcPts val="2025"/>
              </a:lnSpc>
              <a:spcAft>
                <a:spcPts val="80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95609" y="142148"/>
            <a:ext cx="6096000" cy="1477328"/>
          </a:xfrm>
          <a:prstGeom prst="rect">
            <a:avLst/>
          </a:prstGeom>
        </p:spPr>
        <p:txBody>
          <a:bodyPr>
            <a:spAutoFit/>
          </a:bodyPr>
          <a:lstStyle/>
          <a:p>
            <a:r>
              <a:rPr lang="ru-RU" dirty="0">
                <a:latin typeface="Times New Roman" panose="02020603050405020304" pitchFamily="18" charset="0"/>
                <a:ea typeface="Times New Roman" panose="02020603050405020304" pitchFamily="18" charset="0"/>
                <a:cs typeface="Times New Roman" panose="02020603050405020304" pitchFamily="18" charset="0"/>
              </a:rPr>
              <a:t>Сладости на английском чайном столе тоже присутствуют. Согласно обычаю это может быть миндальное печенье, булочки с корицей, пирожные или торт. Главным все равно считается крепко заваренный индийский чай, щедро сдобренный молоком</a:t>
            </a:r>
            <a:endParaRPr lang="ru-RU" dirty="0"/>
          </a:p>
        </p:txBody>
      </p:sp>
      <p:sp>
        <p:nvSpPr>
          <p:cNvPr id="4" name="Прямоугольник 3"/>
          <p:cNvSpPr/>
          <p:nvPr/>
        </p:nvSpPr>
        <p:spPr>
          <a:xfrm>
            <a:off x="295609" y="1525915"/>
            <a:ext cx="6096001" cy="3118803"/>
          </a:xfrm>
          <a:prstGeom prst="rect">
            <a:avLst/>
          </a:prstGeom>
        </p:spPr>
        <p:txBody>
          <a:bodyPr>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Отдают должное англичане и типично русской традиции пить чай с лимоном. Для желающих цитрус тонко нарезается, однако сахаром его не посыпают.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Обычай категорически исключает использование пакетиков, чай непременно заваривается в фарфоровом чайнике, который английская хозяйка предварительно ошпаривает кипятком. Листьям дают настояться несколько минут, затем каждый гость наливает в свою чашку немного молока, в который добавляется свежеприготовленный напиток.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Чай – любимый напиток англичан, его пьют и на завтрак, и в конце ланча, и в пять часов дня.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Английские традиции и обычаи_еда"/>
          <p:cNvPicPr/>
          <p:nvPr/>
        </p:nvPicPr>
        <p:blipFill>
          <a:blip r:embed="rId2">
            <a:extLst>
              <a:ext uri="{28A0092B-C50C-407E-A947-70E740481C1C}">
                <a14:useLocalDpi xmlns:a14="http://schemas.microsoft.com/office/drawing/2010/main" val="0"/>
              </a:ext>
            </a:extLst>
          </a:blip>
          <a:srcRect/>
          <a:stretch>
            <a:fillRect/>
          </a:stretch>
        </p:blipFill>
        <p:spPr bwMode="auto">
          <a:xfrm>
            <a:off x="6391609" y="701641"/>
            <a:ext cx="5715000" cy="3192780"/>
          </a:xfrm>
          <a:prstGeom prst="rect">
            <a:avLst/>
          </a:prstGeom>
          <a:noFill/>
          <a:ln>
            <a:noFill/>
          </a:ln>
        </p:spPr>
      </p:pic>
      <p:sp>
        <p:nvSpPr>
          <p:cNvPr id="8" name="Прямоугольник 7"/>
          <p:cNvSpPr/>
          <p:nvPr/>
        </p:nvSpPr>
        <p:spPr>
          <a:xfrm>
            <a:off x="160337" y="4578370"/>
            <a:ext cx="11946271" cy="1733808"/>
          </a:xfrm>
          <a:prstGeom prst="rect">
            <a:avLst/>
          </a:prstGeom>
        </p:spPr>
        <p:txBody>
          <a:bodyPr wrap="square">
            <a:spAutoFit/>
          </a:bodyPr>
          <a:lstStyle/>
          <a:p>
            <a:pPr>
              <a:lnSpc>
                <a:spcPts val="2025"/>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Дневной прием пищи известен в Британии под названием ланч. По традиции в это время едят мясное или рыбное блюдо с овощами. Завершается английский ланч десертом, это может быть горячий молочный пудинг или яблочный пирог. Для праздничного обеда готовятся более сложные блюда, например, седло барашка с гарниром из нескольких видов овощей.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800"/>
              </a:spcAf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Supper</a:t>
            </a:r>
            <a:r>
              <a:rPr lang="ru-RU" dirty="0">
                <a:latin typeface="Times New Roman" panose="02020603050405020304" pitchFamily="18" charset="0"/>
                <a:ea typeface="Times New Roman" panose="02020603050405020304" pitchFamily="18" charset="0"/>
                <a:cs typeface="Times New Roman" panose="02020603050405020304" pitchFamily="18" charset="0"/>
              </a:rPr>
              <a:t> (ужин) может напоминать ланч, но чаще это холодное запеченное мясо, легкие закуски или традиционные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fish</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and</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chips</a:t>
            </a:r>
            <a:r>
              <a:rPr lang="ru-RU" dirty="0">
                <a:latin typeface="Times New Roman" panose="02020603050405020304" pitchFamily="18" charset="0"/>
                <a:ea typeface="Times New Roman" panose="02020603050405020304" pitchFamily="18" charset="0"/>
                <a:cs typeface="Times New Roman" panose="02020603050405020304" pitchFamily="18" charset="0"/>
              </a:rPr>
              <a:t> – кусочки рыбного филе и картофеля, обжаренные в кляре.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6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421" y="72189"/>
            <a:ext cx="8983579" cy="1754326"/>
          </a:xfrm>
          <a:prstGeom prst="rect">
            <a:avLst/>
          </a:prstGeom>
        </p:spPr>
        <p:txBody>
          <a:bodyPr wrap="square">
            <a:spAutoFit/>
          </a:bodyPr>
          <a:lstStyle/>
          <a:p>
            <a:r>
              <a:rPr lang="ru-RU" b="1" dirty="0">
                <a:solidFill>
                  <a:srgbClr val="000000"/>
                </a:solidFill>
                <a:latin typeface="Helvetica Neue"/>
              </a:rPr>
              <a:t/>
            </a:r>
            <a:br>
              <a:rPr lang="ru-RU" b="1" dirty="0">
                <a:solidFill>
                  <a:srgbClr val="000000"/>
                </a:solidFill>
                <a:latin typeface="Helvetica Neue"/>
              </a:rPr>
            </a:br>
            <a:r>
              <a:rPr lang="ru-RU" b="1" dirty="0">
                <a:solidFill>
                  <a:srgbClr val="000000"/>
                </a:solidFill>
                <a:latin typeface="Helvetica Neue"/>
              </a:rPr>
              <a:t>1. Взвешивание мэра.</a:t>
            </a:r>
            <a:endParaRPr lang="ru-RU" dirty="0">
              <a:solidFill>
                <a:srgbClr val="000000"/>
              </a:solidFill>
              <a:latin typeface="Helvetica Neue"/>
            </a:endParaRPr>
          </a:p>
          <a:p>
            <a:r>
              <a:rPr lang="ru-RU" dirty="0">
                <a:solidFill>
                  <a:srgbClr val="000000"/>
                </a:solidFill>
                <a:latin typeface="Helvetica Neue"/>
              </a:rPr>
              <a:t>С 1937 года в городе Хай-</a:t>
            </a:r>
            <a:r>
              <a:rPr lang="ru-RU" dirty="0" err="1">
                <a:solidFill>
                  <a:srgbClr val="000000"/>
                </a:solidFill>
                <a:latin typeface="Helvetica Neue"/>
              </a:rPr>
              <a:t>Уиком</a:t>
            </a:r>
            <a:r>
              <a:rPr lang="ru-RU" dirty="0">
                <a:solidFill>
                  <a:srgbClr val="000000"/>
                </a:solidFill>
                <a:latin typeface="Helvetica Neue"/>
              </a:rPr>
              <a:t>, </a:t>
            </a:r>
            <a:r>
              <a:rPr lang="ru-RU" dirty="0" err="1">
                <a:solidFill>
                  <a:srgbClr val="000000"/>
                </a:solidFill>
                <a:latin typeface="Helvetica Neue"/>
              </a:rPr>
              <a:t>Бакингемшир</a:t>
            </a:r>
            <a:r>
              <a:rPr lang="ru-RU" dirty="0">
                <a:solidFill>
                  <a:srgbClr val="000000"/>
                </a:solidFill>
                <a:latin typeface="Helvetica Neue"/>
              </a:rPr>
              <a:t>, принято взвешивать мэра и его советников. В один из погожих майских дней жители городка собираются у ратуши и следят за тем, чтобы процедура определения веса чиновников была проведена согласно регламенту.</a:t>
            </a:r>
            <a:endParaRPr lang="ru-RU" b="0" i="0" dirty="0">
              <a:solidFill>
                <a:srgbClr val="000000"/>
              </a:solidFill>
              <a:effectLst/>
              <a:latin typeface="Helvetica Neue"/>
            </a:endParaRPr>
          </a:p>
        </p:txBody>
      </p:sp>
      <p:sp>
        <p:nvSpPr>
          <p:cNvPr id="4" name="Прямоугольник 3"/>
          <p:cNvSpPr/>
          <p:nvPr/>
        </p:nvSpPr>
        <p:spPr>
          <a:xfrm>
            <a:off x="160421" y="1826515"/>
            <a:ext cx="8983579" cy="1200329"/>
          </a:xfrm>
          <a:prstGeom prst="rect">
            <a:avLst/>
          </a:prstGeom>
        </p:spPr>
        <p:txBody>
          <a:bodyPr wrap="square">
            <a:spAutoFit/>
          </a:bodyPr>
          <a:lstStyle/>
          <a:p>
            <a:r>
              <a:rPr lang="ru-RU" dirty="0">
                <a:solidFill>
                  <a:srgbClr val="000000"/>
                </a:solidFill>
                <a:latin typeface="Helvetica Neue"/>
              </a:rPr>
              <a:t>В Хай-</a:t>
            </a:r>
            <a:r>
              <a:rPr lang="ru-RU" dirty="0" err="1">
                <a:solidFill>
                  <a:srgbClr val="000000"/>
                </a:solidFill>
                <a:latin typeface="Helvetica Neue"/>
              </a:rPr>
              <a:t>Уикоме</a:t>
            </a:r>
            <a:r>
              <a:rPr lang="ru-RU" dirty="0">
                <a:solidFill>
                  <a:srgbClr val="000000"/>
                </a:solidFill>
                <a:latin typeface="Helvetica Neue"/>
              </a:rPr>
              <a:t> принято считать, что если управленцы за год набрали вес, то они не чисты на руку. В этом случае мэра и его команду освистывают и осыпают насмешками, хотя относительно недавно допускалось забрасывание официальных лиц гнилыми овощами, фруктами и яйцами.</a:t>
            </a:r>
            <a:endParaRPr lang="ru-RU" dirty="0"/>
          </a:p>
        </p:txBody>
      </p:sp>
      <p:sp>
        <p:nvSpPr>
          <p:cNvPr id="5" name="Прямоугольник 4"/>
          <p:cNvSpPr/>
          <p:nvPr/>
        </p:nvSpPr>
        <p:spPr>
          <a:xfrm>
            <a:off x="144379" y="2955538"/>
            <a:ext cx="8983579" cy="3139321"/>
          </a:xfrm>
          <a:prstGeom prst="rect">
            <a:avLst/>
          </a:prstGeom>
        </p:spPr>
        <p:txBody>
          <a:bodyPr wrap="square">
            <a:spAutoFit/>
          </a:bodyPr>
          <a:lstStyle/>
          <a:p>
            <a:r>
              <a:rPr lang="ru-RU" b="1" dirty="0">
                <a:solidFill>
                  <a:srgbClr val="000000"/>
                </a:solidFill>
                <a:latin typeface="Helvetica Neue"/>
              </a:rPr>
              <a:t>2. Сырная гонка.</a:t>
            </a:r>
            <a:endParaRPr lang="ru-RU" dirty="0">
              <a:solidFill>
                <a:srgbClr val="000000"/>
              </a:solidFill>
              <a:latin typeface="Helvetica Neue"/>
            </a:endParaRPr>
          </a:p>
          <a:p>
            <a:r>
              <a:rPr lang="ru-RU" dirty="0">
                <a:solidFill>
                  <a:srgbClr val="000000"/>
                </a:solidFill>
                <a:latin typeface="Helvetica Neue"/>
              </a:rPr>
              <a:t>Веселое и </a:t>
            </a:r>
            <a:r>
              <a:rPr lang="ru-RU" dirty="0" err="1">
                <a:solidFill>
                  <a:srgbClr val="000000"/>
                </a:solidFill>
                <a:latin typeface="Helvetica Neue"/>
              </a:rPr>
              <a:t>травмоопасное</a:t>
            </a:r>
            <a:r>
              <a:rPr lang="ru-RU" dirty="0">
                <a:solidFill>
                  <a:srgbClr val="000000"/>
                </a:solidFill>
                <a:latin typeface="Helvetica Neue"/>
              </a:rPr>
              <a:t> состязание традиционно проходит в городке </a:t>
            </a:r>
            <a:r>
              <a:rPr lang="ru-RU" dirty="0" err="1">
                <a:solidFill>
                  <a:srgbClr val="000000"/>
                </a:solidFill>
                <a:latin typeface="Helvetica Neue"/>
              </a:rPr>
              <a:t>Куперс</a:t>
            </a:r>
            <a:r>
              <a:rPr lang="ru-RU" dirty="0">
                <a:solidFill>
                  <a:srgbClr val="000000"/>
                </a:solidFill>
                <a:latin typeface="Helvetica Neue"/>
              </a:rPr>
              <a:t>-Хилл в </a:t>
            </a:r>
            <a:r>
              <a:rPr lang="ru-RU" dirty="0" err="1">
                <a:solidFill>
                  <a:srgbClr val="000000"/>
                </a:solidFill>
                <a:latin typeface="Helvetica Neue"/>
              </a:rPr>
              <a:t>Глостершире</a:t>
            </a:r>
            <a:r>
              <a:rPr lang="ru-RU" dirty="0">
                <a:solidFill>
                  <a:srgbClr val="000000"/>
                </a:solidFill>
                <a:latin typeface="Helvetica Neue"/>
              </a:rPr>
              <a:t>. Организаторы мероприятия пускают с достаточно крутой горы головку сыра, которую участники должны поймать. Догнавший сыр и оказавшийся с ним первым у подножья горы становится обладателем приза — той же головки сыра.</a:t>
            </a:r>
          </a:p>
          <a:p>
            <a:r>
              <a:rPr lang="ru-RU" dirty="0">
                <a:solidFill>
                  <a:srgbClr val="000000"/>
                </a:solidFill>
                <a:latin typeface="Helvetica Neue"/>
              </a:rPr>
              <a:t>Состязания сопровождаются хохотом и шутками, причем каждый год находятся участники, которым совсем не до смеха. За время существования традиции случались не только травмы, но и трагические случаи. Несколько эпизодов со сломанными шеями привели к тому, что в 2010 году гонку запретили и последние годы она проводится неофициально.</a:t>
            </a:r>
            <a:endParaRPr lang="ru-RU" b="0" i="0" dirty="0">
              <a:solidFill>
                <a:srgbClr val="000000"/>
              </a:solidFill>
              <a:effectLst/>
              <a:latin typeface="Helvetica Neue"/>
            </a:endParaRPr>
          </a:p>
        </p:txBody>
      </p:sp>
    </p:spTree>
    <p:extLst>
      <p:ext uri="{BB962C8B-B14F-4D97-AF65-F5344CB8AC3E}">
        <p14:creationId xmlns:p14="http://schemas.microsoft.com/office/powerpoint/2010/main" val="308771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igpicture.ru/wp-content/uploads/2018/10/tra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79" y="176463"/>
            <a:ext cx="10676021" cy="645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110</TotalTime>
  <Words>778</Words>
  <Application>Microsoft Office PowerPoint</Application>
  <PresentationFormat>Широкоэкранный</PresentationFormat>
  <Paragraphs>55</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Calibri</vt:lpstr>
      <vt:lpstr>Century Gothic</vt:lpstr>
      <vt:lpstr>Helvetica Neue</vt:lpstr>
      <vt:lpstr>Roboto</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cp:lastModifiedBy>
  <cp:revision>13</cp:revision>
  <dcterms:created xsi:type="dcterms:W3CDTF">2020-11-06T09:22:04Z</dcterms:created>
  <dcterms:modified xsi:type="dcterms:W3CDTF">2020-11-06T11:17:45Z</dcterms:modified>
</cp:coreProperties>
</file>