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87" r:id="rId3"/>
    <p:sldId id="289" r:id="rId4"/>
    <p:sldId id="288" r:id="rId5"/>
    <p:sldId id="269" r:id="rId6"/>
    <p:sldId id="271" r:id="rId7"/>
    <p:sldId id="335" r:id="rId8"/>
    <p:sldId id="283" r:id="rId9"/>
    <p:sldId id="341" r:id="rId10"/>
    <p:sldId id="336" r:id="rId11"/>
    <p:sldId id="363" r:id="rId12"/>
    <p:sldId id="337" r:id="rId13"/>
    <p:sldId id="340" r:id="rId14"/>
    <p:sldId id="339" r:id="rId15"/>
    <p:sldId id="342" r:id="rId16"/>
    <p:sldId id="356" r:id="rId17"/>
    <p:sldId id="343" r:id="rId18"/>
    <p:sldId id="357" r:id="rId19"/>
    <p:sldId id="358" r:id="rId20"/>
    <p:sldId id="360" r:id="rId21"/>
    <p:sldId id="345" r:id="rId22"/>
    <p:sldId id="347" r:id="rId23"/>
    <p:sldId id="348" r:id="rId24"/>
    <p:sldId id="349" r:id="rId25"/>
    <p:sldId id="362" r:id="rId26"/>
    <p:sldId id="350" r:id="rId27"/>
    <p:sldId id="361" r:id="rId28"/>
    <p:sldId id="290" r:id="rId29"/>
    <p:sldId id="291" r:id="rId30"/>
    <p:sldId id="318" r:id="rId31"/>
    <p:sldId id="325" r:id="rId32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катерина" initials="Е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B68B7-4073-434F-A21C-99C75C98F0B8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9A57D-E706-456A-8A54-AF5C08AF2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524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5B40F-4230-4678-8EDC-6CA8F18E14BA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C27BA-E002-44EA-9C72-A823D9AD47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141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810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826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293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806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806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806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6266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1331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4940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647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592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216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220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698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711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41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418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80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6C156-31B4-4A4D-91CA-048FA00E932B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gosuslugi.ru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01.png@01D6C4B0.84A607D0" TargetMode="External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02.png@01D6C4B1.19D6A080" TargetMode="Externa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hyperlink" Target="http://forum.asiou.ru/" TargetMode="External"/><Relationship Id="rId4" Type="http://schemas.openxmlformats.org/officeDocument/2006/relationships/hyperlink" Target="mailto:asiou7@yandex.r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suslugi.ru/315492/2/form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ЕПГУ новый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/>
              <a:t>скриншоты</a:t>
            </a:r>
            <a:endParaRPr lang="ru-RU" dirty="0"/>
          </a:p>
        </p:txBody>
      </p:sp>
      <p:pic>
        <p:nvPicPr>
          <p:cNvPr id="4" name="Picture 2" descr="C:\Users\evstigneeva\Desktop\картинки\-letterhead-backgrounds-blue-business-technology-ppt-backgrounds-30.jpe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774" r="37995"/>
          <a:stretch>
            <a:fillRect/>
          </a:stretch>
        </p:blipFill>
        <p:spPr bwMode="auto">
          <a:xfrm>
            <a:off x="5950699" y="-43965"/>
            <a:ext cx="1872208" cy="578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Лейбл АСИОУ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46" y="-43965"/>
            <a:ext cx="1295922" cy="940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521" y="-39827"/>
            <a:ext cx="2427178" cy="6367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411982" y="4278779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 2021 году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95736" y="6021288"/>
            <a:ext cx="60735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Департамент образования Ярославской области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835696" y="1844824"/>
            <a:ext cx="60486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«Зачисление детей в государственные и муниципальные общеобразовательные учреждения (школу)»</a:t>
            </a:r>
          </a:p>
          <a:p>
            <a:pPr algn="ctr"/>
            <a:r>
              <a:rPr lang="ru-RU" sz="28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rPr>
              <a:t>10 класс 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33776" y="173911"/>
            <a:ext cx="300272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Если заявление подается не родителями, необходимо указать реквизиты документов, подтверждающих право на получение данной услуги.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Также стоит учесть, что бабушки/дедушки, дяди/тёти не являются законными представителями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2949"/>
            <a:ext cx="3257947" cy="93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48882"/>
            <a:ext cx="3924300" cy="438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2627784" y="2204864"/>
            <a:ext cx="3600400" cy="30963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2717726" y="2218619"/>
            <a:ext cx="3510458" cy="23625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95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18" y="1232756"/>
            <a:ext cx="8522927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4653136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на форме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этой информации нет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28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6219284" cy="2954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96952"/>
            <a:ext cx="6219284" cy="3644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1835696" y="3212976"/>
            <a:ext cx="1512168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3059832" y="2852936"/>
            <a:ext cx="3960440" cy="13681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rgbClr val="C00000"/>
                </a:solidFill>
                <a:latin typeface="Arial Narrow" pitchFamily="34" charset="0"/>
              </a:rPr>
              <a:t>Если заявитель не нажимает галочку, то после зачисления в контингент, он автоматом получает логин и пароль от входа в РИД в ЛК</a:t>
            </a:r>
            <a:endParaRPr lang="ru-RU" sz="1600" i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1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1458"/>
            <a:ext cx="7056784" cy="3170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" y="3140968"/>
            <a:ext cx="7991475" cy="3314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5936" y="395260"/>
            <a:ext cx="417646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Документы совершеннолетнего ребенка  невозможно добавить в личный кабинет, поэтому заявитель вносит данные в соответствующие поля формы вручную</a:t>
            </a:r>
            <a:endParaRPr lang="ru-RU" sz="13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869" y="521677"/>
            <a:ext cx="296686" cy="43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79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429224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564904"/>
            <a:ext cx="5028278" cy="396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028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2721"/>
            <a:ext cx="494059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67330"/>
            <a:ext cx="5616624" cy="377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43600" y="3645024"/>
            <a:ext cx="3276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Наименование программы – </a:t>
            </a: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основная образовательная программа среднего общего образования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(ООП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среднего общего образования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35896" y="3933056"/>
            <a:ext cx="1944216" cy="432048"/>
          </a:xfrm>
          <a:prstGeom prst="round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716016" y="980728"/>
            <a:ext cx="3888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Если ребенок хочет 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принять участие в индивидуальном отборе/рейтинге в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несколько </a:t>
            </a:r>
            <a:r>
              <a:rPr lang="ru-RU" sz="1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профилей в одной организации, необходимо создать разные заявления для каждого профиля.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Также следует учесть, что дети-двойняшки не могут проходить по одному заявлению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1055935"/>
            <a:ext cx="296686" cy="775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53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6810375" cy="468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5589240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Поисковые подсказки (</a:t>
            </a:r>
            <a:r>
              <a:rPr lang="ru-RU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саджест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) – это продолжение запроса, который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заявитель начинает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вводить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692696"/>
            <a:ext cx="6264696" cy="864096"/>
          </a:xfrm>
          <a:prstGeom prst="roundRect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827584" y="1556792"/>
            <a:ext cx="0" cy="40324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804248" y="1556792"/>
            <a:ext cx="0" cy="40324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61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92"/>
          <a:stretch/>
        </p:blipFill>
        <p:spPr bwMode="auto">
          <a:xfrm>
            <a:off x="855603" y="1412776"/>
            <a:ext cx="7410450" cy="4611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73437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979712" y="1484784"/>
            <a:ext cx="864096" cy="43204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50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0975" y="825555"/>
            <a:ext cx="8352928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Если в образовательной организации нет того профиля обучения, которое выбрал заявитель, такое заявление обрабатывается со статусом «</a:t>
            </a:r>
            <a:r>
              <a:rPr lang="ru-RU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Услуга оказана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», а в комментариях пишется, что «</a:t>
            </a:r>
            <a:r>
              <a:rPr lang="ru-RU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данный профиль отсутствует. Вся информация размещена на официальном сайте организации по адресу…… в разделе….. (с активными ссылками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)».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Обязательный статус при обработке заявлений –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«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Промежуточные результаты по заявлению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».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При обработке заявлений данный статус будет задействован дважды: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При первоначальной обработке заявления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При окончательной обработке.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При первоначальной обработке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предлагаем при данном статусе следующий текст.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«Ваше заявление зарегистрировано. Для участия в индивидуальном отборе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необходимо предоставить следующие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документы, заверенные руководителем образовательной организации, в которой обучался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Ваш ребенок: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  выписка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из протокола результатов государственной итоговой аттестации по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образовательной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программе основного общего образования (далее – ГИА); 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  копия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аттестата об основном общем образовании; 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   копии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документов, подтверждающих наличие преимущественного права приема в образовательную организацию при равном количестве баллов в рейтинге участников индивидуального отбора, 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   копии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документов, подтверждающих наличие права приема в образовательную организацию вне зависимости от количества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баллов».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Документы необходимо предоставить  (дата, время, № кабинета и др. необходимая информация)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5126" name="Picture 6" descr="https://cdn3.vectorstock.com/i/1000x1000/71/67/red-pencil-and-tick-mark-icon-vector-1007716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8"/>
          <a:stretch/>
        </p:blipFill>
        <p:spPr bwMode="auto">
          <a:xfrm flipH="1">
            <a:off x="159732" y="3610933"/>
            <a:ext cx="481243" cy="45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8330"/>
            <a:ext cx="66294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85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85129" y="1412776"/>
            <a:ext cx="7848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После выставления рейтинга на сайте образовательной организации</a:t>
            </a:r>
          </a:p>
          <a:p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Ставится статус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«Услуга оказана»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 комментариях пишется «Отказ в приеме по результатам процедуры индивидуального отбора/рейтинга».</a:t>
            </a:r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9" y="2990369"/>
            <a:ext cx="5544616" cy="3494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44208" y="4797152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Так заявитель видит обработанное заявление в данном случае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5220072" y="4581128"/>
            <a:ext cx="1224136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5004048" y="5157192"/>
            <a:ext cx="144016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5976"/>
            <a:ext cx="75057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48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2" descr="C:\Users\evstigneeva\Desktop\картинки\-backgrounds-powerpoint-backgrounds-for-free-powerpoint-templates-22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75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45909" y="764704"/>
            <a:ext cx="82906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Зайдите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на портал ЕПГУ по адресу </a:t>
            </a:r>
            <a:r>
              <a:rPr lang="ru-RU" sz="2000" u="sng" dirty="0">
                <a:solidFill>
                  <a:srgbClr val="002060"/>
                </a:solidFill>
                <a:latin typeface="Arial Narrow" panose="020B0606020202030204" pitchFamily="34" charset="0"/>
                <a:hlinkClick r:id="rId4"/>
              </a:rPr>
              <a:t>http://gosuslugi.ru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 и авторизуйтесь с Вашим логином и паролем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Данную услугу могут получить пользователи </a:t>
            </a:r>
            <a:r>
              <a:rPr lang="ru-RU" sz="20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ТОЛЬКО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с подтвержденной учетной записью.  </a:t>
            </a:r>
            <a:endParaRPr lang="ru-RU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5909" y="2141915"/>
            <a:ext cx="7920880" cy="4298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Овал 2"/>
          <p:cNvSpPr/>
          <p:nvPr/>
        </p:nvSpPr>
        <p:spPr>
          <a:xfrm>
            <a:off x="5724128" y="2852936"/>
            <a:ext cx="1368152" cy="360040"/>
          </a:xfrm>
          <a:prstGeom prst="ellipse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82" y="145579"/>
            <a:ext cx="37338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30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55576" y="1916832"/>
            <a:ext cx="74168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После выставления рейтинга на сайте образовательной организации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 АСИОУ ставится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статус «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Промежуточные результаты по заявлению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», в комментариях пишется «Вам необходимо предоставить оригиналы документов в соответствии с Правилами образовательной организации» (необходимо указать перечень документов, необходимых для зачисления).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После предоставления оригиналов документов ставится окончательный статус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«Услуга оказана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»</a:t>
            </a:r>
          </a:p>
          <a:p>
            <a:pPr algn="just"/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В комментариях пишется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«Ваш ребенок зачислен в учреждение».</a:t>
            </a:r>
          </a:p>
          <a:p>
            <a:endParaRPr lang="ru-RU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4" y="476672"/>
            <a:ext cx="67532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04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C123CFFF-72D3-4217-B1EE-D09CFD6ABCB9}"/>
              </a:ext>
            </a:extLst>
          </p:cNvPr>
          <p:cNvSpPr txBox="1">
            <a:spLocks/>
          </p:cNvSpPr>
          <p:nvPr/>
        </p:nvSpPr>
        <p:spPr>
          <a:xfrm>
            <a:off x="565212" y="251652"/>
            <a:ext cx="8229600" cy="414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Работа с ЕПГУ в АСИОУ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565212" y="980729"/>
            <a:ext cx="4654860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Объект 6"/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635896" y="2132856"/>
            <a:ext cx="4911802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165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6553200" cy="563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18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552" y="44624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>Прошел отбор</a:t>
            </a:r>
            <a:r>
              <a:rPr lang="ru-RU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ru-RU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</a:br>
            <a:endParaRPr lang="ru-RU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6245001" cy="3738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140968"/>
            <a:ext cx="5728320" cy="3621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18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>Зачисление в АСИОУ</a:t>
            </a:r>
            <a:endParaRPr lang="ru-RU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0364" y="1600200"/>
            <a:ext cx="7543271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547664" y="3298256"/>
            <a:ext cx="288032" cy="288032"/>
          </a:xfrm>
          <a:prstGeom prst="round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092280" y="2852936"/>
            <a:ext cx="720080" cy="288032"/>
          </a:xfrm>
          <a:prstGeom prst="round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18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>Зачисление в АСИОУ</a:t>
            </a:r>
            <a:endParaRPr lang="ru-RU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323528" y="1340768"/>
            <a:ext cx="7632848" cy="432048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95536" y="2708920"/>
            <a:ext cx="3024336" cy="288032"/>
          </a:xfrm>
          <a:prstGeom prst="round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/>
          <p:nvPr/>
        </p:nvPicPr>
        <p:blipFill>
          <a:blip r:embed="rId4"/>
          <a:stretch>
            <a:fillRect/>
          </a:stretch>
        </p:blipFill>
        <p:spPr>
          <a:xfrm>
            <a:off x="3563888" y="3442272"/>
            <a:ext cx="5631869" cy="341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7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>Не прошел отбор</a:t>
            </a:r>
            <a:endParaRPr lang="ru-RU" sz="3600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1331640" y="865391"/>
            <a:ext cx="5425440" cy="3255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92896"/>
            <a:ext cx="6057900" cy="4305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18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>Не прошел отбор</a:t>
            </a:r>
            <a:endParaRPr lang="ru-RU" sz="3600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408703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29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2" descr="C:\Users\evstigneeva\Desktop\картинки\-backgrounds-powerpoint-backgrounds-for-free-powerpoint-templates-22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75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51520" y="27057"/>
            <a:ext cx="8856984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В связи с выводом новых форм по услугам образовательных учреждений на портале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Госуслуг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  изменился способ связи АСИОУ с ЕПГУ.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Новые настройки для программы </a:t>
            </a:r>
            <a:r>
              <a:rPr kumimoji="0" lang="en-US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Vipnet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-клиент были высланы автоматически.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В случае ошибки получения заявлений: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1)      Необходимо проверить настройки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випнет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-клиента.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Открыть программу </a:t>
            </a:r>
            <a:r>
              <a:rPr kumimoji="0" lang="en-US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Vipnet</a:t>
            </a:r>
            <a:r>
              <a:rPr kumimoji="0" lang="en-US" alt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 Monitor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, выбрать в списке «СМ Координатор ЭР2», щелкнуть по нему левой клавишей мыши два раза и перейти на вкладку «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Тунели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Рисунок 1" descr="cid:image001.png@01D6C4B0.84A607D0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69" y="1772816"/>
            <a:ext cx="8629053" cy="4634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96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2" descr="C:\Users\evstigneeva\Desktop\картинки\-backgrounds-powerpoint-backgrounds-for-free-powerpoint-templates-22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75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9552" y="476672"/>
            <a:ext cx="835292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Проверить наличие </a:t>
            </a:r>
            <a:r>
              <a:rPr kumimoji="0" lang="en-US" alt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IP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адреса 10.186.19.5 в списке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тунелей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 (или диапазона адресов 10.186.19.1-10.186.19.62)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2)      Если адрес (или диапазон) отсутствуют – добавить вручную, нажав кнопку «Добавить»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2049" name="Рисунок 2" descr="cid:image002.png@01D6C4B1.19D6A080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3848100" cy="4486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96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2" descr="C:\Users\evstigneeva\Desktop\картинки\-backgrounds-powerpoint-backgrounds-for-free-powerpoint-templates-22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75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7" t="2760" r="5198" b="3174"/>
          <a:stretch/>
        </p:blipFill>
        <p:spPr bwMode="auto">
          <a:xfrm>
            <a:off x="5292080" y="1566371"/>
            <a:ext cx="3069239" cy="3509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"/>
          <a:stretch/>
        </p:blipFill>
        <p:spPr bwMode="auto">
          <a:xfrm>
            <a:off x="1105926" y="332656"/>
            <a:ext cx="3439555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436097" y="2492896"/>
            <a:ext cx="2808312" cy="828024"/>
          </a:xfrm>
          <a:prstGeom prst="roundRect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96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По техническим вопросам, выдачи  логина и пароля для входа в новую форму (логин/пароль от РСМЭВ) необходимо обращаться в техническую поддержку АСИОУ</a:t>
            </a:r>
            <a:endParaRPr lang="ru-RU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3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8481120" cy="4325112"/>
          </a:xfrm>
        </p:spPr>
        <p:txBody>
          <a:bodyPr>
            <a:normAutofit lnSpcReduction="10000"/>
          </a:bodyPr>
          <a:lstStyle/>
          <a:p>
            <a:r>
              <a:rPr lang="ru-RU" altLang="ru-RU" sz="2400" dirty="0">
                <a:solidFill>
                  <a:srgbClr val="000099"/>
                </a:solidFill>
                <a:latin typeface="Arial Narrow" pitchFamily="34" charset="0"/>
              </a:rPr>
              <a:t>Чат в </a:t>
            </a:r>
            <a:r>
              <a:rPr lang="ru-RU" altLang="ru-RU" sz="2400" dirty="0" err="1">
                <a:solidFill>
                  <a:srgbClr val="000099"/>
                </a:solidFill>
                <a:latin typeface="Arial Narrow" pitchFamily="34" charset="0"/>
              </a:rPr>
              <a:t>телеграм</a:t>
            </a:r>
            <a:endParaRPr lang="ru-RU" altLang="ru-RU" sz="2400" dirty="0">
              <a:solidFill>
                <a:srgbClr val="000099"/>
              </a:solidFill>
              <a:latin typeface="Arial Narrow" pitchFamily="34" charset="0"/>
            </a:endParaRPr>
          </a:p>
          <a:p>
            <a:pPr marL="0" indent="0">
              <a:buNone/>
            </a:pPr>
            <a:r>
              <a:rPr lang="ru-RU" altLang="ru-RU" sz="2400" dirty="0" smtClean="0">
                <a:solidFill>
                  <a:srgbClr val="000099"/>
                </a:solidFill>
                <a:latin typeface="Arial Narrow" pitchFamily="34" charset="0"/>
              </a:rPr>
              <a:t>     </a:t>
            </a:r>
            <a:r>
              <a:rPr lang="en-US" altLang="ru-RU" sz="2400" dirty="0" smtClean="0">
                <a:solidFill>
                  <a:srgbClr val="000099"/>
                </a:solidFill>
                <a:latin typeface="Arial Narrow" pitchFamily="34" charset="0"/>
              </a:rPr>
              <a:t>tg</a:t>
            </a:r>
            <a:r>
              <a:rPr lang="en-US" altLang="ru-RU" sz="2400" dirty="0">
                <a:solidFill>
                  <a:srgbClr val="000099"/>
                </a:solidFill>
                <a:latin typeface="Arial Narrow" pitchFamily="34" charset="0"/>
              </a:rPr>
              <a:t>://</a:t>
            </a:r>
            <a:r>
              <a:rPr lang="en-US" altLang="ru-RU" sz="2400" dirty="0" smtClean="0">
                <a:solidFill>
                  <a:srgbClr val="000099"/>
                </a:solidFill>
                <a:latin typeface="Arial Narrow" pitchFamily="34" charset="0"/>
              </a:rPr>
              <a:t>join?invite=C1KHBFHAaWOJ01M1eQNO5A</a:t>
            </a:r>
            <a:endParaRPr lang="ru-RU" altLang="ru-RU" sz="2400" dirty="0" smtClean="0">
              <a:solidFill>
                <a:srgbClr val="000099"/>
              </a:solidFill>
              <a:latin typeface="Arial Narrow" pitchFamily="34" charset="0"/>
            </a:endParaRPr>
          </a:p>
          <a:p>
            <a:pPr marL="0" indent="0">
              <a:buNone/>
            </a:pPr>
            <a:r>
              <a:rPr lang="ru-RU" altLang="ru-RU" sz="2400" dirty="0" smtClean="0">
                <a:solidFill>
                  <a:srgbClr val="000099"/>
                </a:solidFill>
                <a:latin typeface="Arial Narrow" pitchFamily="34" charset="0"/>
              </a:rPr>
              <a:t> </a:t>
            </a:r>
            <a:endParaRPr lang="ru-RU" altLang="ru-RU" sz="2400" dirty="0">
              <a:solidFill>
                <a:srgbClr val="000099"/>
              </a:solidFill>
              <a:latin typeface="Arial Narrow" pitchFamily="34" charset="0"/>
            </a:endParaRPr>
          </a:p>
          <a:p>
            <a:r>
              <a:rPr lang="ru-RU" altLang="ru-RU" sz="2400" dirty="0">
                <a:solidFill>
                  <a:srgbClr val="000099"/>
                </a:solidFill>
                <a:latin typeface="Arial Narrow" pitchFamily="34" charset="0"/>
              </a:rPr>
              <a:t>Телефоны технической поддержки АСИОУ:</a:t>
            </a:r>
            <a:br>
              <a:rPr lang="ru-RU" altLang="ru-RU" sz="2400" dirty="0">
                <a:solidFill>
                  <a:srgbClr val="000099"/>
                </a:solidFill>
                <a:latin typeface="Arial Narrow" pitchFamily="34" charset="0"/>
              </a:rPr>
            </a:br>
            <a:r>
              <a:rPr lang="ru-RU" altLang="ru-RU" sz="2400" dirty="0">
                <a:solidFill>
                  <a:srgbClr val="C00000"/>
                </a:solidFill>
                <a:latin typeface="Arial Narrow" panose="020B0606020202030204" pitchFamily="34" charset="0"/>
              </a:rPr>
              <a:t>- </a:t>
            </a:r>
            <a:r>
              <a:rPr lang="ru-RU" altLang="ru-RU" sz="2400" dirty="0">
                <a:solidFill>
                  <a:srgbClr val="C00000"/>
                </a:solidFill>
                <a:latin typeface="Arial Narrow" panose="020B0606020202030204" pitchFamily="34" charset="0"/>
                <a:cs typeface="Arial" charset="0"/>
              </a:rPr>
              <a:t>8 980 707 73 07</a:t>
            </a:r>
            <a:br>
              <a:rPr lang="ru-RU" altLang="ru-RU" sz="2400" dirty="0">
                <a:solidFill>
                  <a:srgbClr val="C00000"/>
                </a:solidFill>
                <a:latin typeface="Arial Narrow" panose="020B0606020202030204" pitchFamily="34" charset="0"/>
                <a:cs typeface="Arial" charset="0"/>
              </a:rPr>
            </a:br>
            <a:r>
              <a:rPr lang="ru-RU" altLang="ru-RU" sz="2400" dirty="0">
                <a:solidFill>
                  <a:srgbClr val="C00000"/>
                </a:solidFill>
                <a:latin typeface="Arial Narrow" panose="020B0606020202030204" pitchFamily="34" charset="0"/>
                <a:cs typeface="Arial" charset="0"/>
              </a:rPr>
              <a:t>- 8 980 706 07 01</a:t>
            </a:r>
            <a:br>
              <a:rPr lang="ru-RU" altLang="ru-RU" sz="2400" dirty="0">
                <a:solidFill>
                  <a:srgbClr val="C00000"/>
                </a:solidFill>
                <a:latin typeface="Arial Narrow" panose="020B0606020202030204" pitchFamily="34" charset="0"/>
                <a:cs typeface="Arial" charset="0"/>
              </a:rPr>
            </a:br>
            <a:r>
              <a:rPr lang="ru-RU" altLang="ru-RU" sz="2400" dirty="0">
                <a:solidFill>
                  <a:srgbClr val="C00000"/>
                </a:solidFill>
                <a:latin typeface="Arial Narrow" panose="020B0606020202030204" pitchFamily="34" charset="0"/>
                <a:cs typeface="Arial" charset="0"/>
              </a:rPr>
              <a:t>- 8 9</a:t>
            </a:r>
            <a:r>
              <a:rPr lang="en-US" altLang="ru-RU" sz="2400" dirty="0">
                <a:solidFill>
                  <a:srgbClr val="C00000"/>
                </a:solidFill>
                <a:latin typeface="Arial Narrow" panose="020B0606020202030204" pitchFamily="34" charset="0"/>
                <a:cs typeface="Arial" charset="0"/>
              </a:rPr>
              <a:t>6</a:t>
            </a:r>
            <a:r>
              <a:rPr lang="ru-RU" altLang="ru-RU" sz="2400" dirty="0">
                <a:solidFill>
                  <a:srgbClr val="C00000"/>
                </a:solidFill>
                <a:latin typeface="Arial Narrow" panose="020B0606020202030204" pitchFamily="34" charset="0"/>
                <a:cs typeface="Arial" charset="0"/>
              </a:rPr>
              <a:t>0 </a:t>
            </a:r>
            <a:r>
              <a:rPr lang="en-US" altLang="ru-RU" sz="2400" dirty="0">
                <a:solidFill>
                  <a:srgbClr val="C00000"/>
                </a:solidFill>
                <a:latin typeface="Arial Narrow" panose="020B0606020202030204" pitchFamily="34" charset="0"/>
                <a:cs typeface="Arial" charset="0"/>
              </a:rPr>
              <a:t>535</a:t>
            </a:r>
            <a:r>
              <a:rPr lang="ru-RU" altLang="ru-RU" sz="2400" dirty="0">
                <a:solidFill>
                  <a:srgbClr val="C00000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n-US" altLang="ru-RU" sz="2400" dirty="0">
                <a:solidFill>
                  <a:srgbClr val="C00000"/>
                </a:solidFill>
                <a:latin typeface="Arial Narrow" panose="020B0606020202030204" pitchFamily="34" charset="0"/>
                <a:cs typeface="Arial" charset="0"/>
              </a:rPr>
              <a:t>10</a:t>
            </a:r>
            <a:r>
              <a:rPr lang="ru-RU" altLang="ru-RU" sz="2400" dirty="0">
                <a:solidFill>
                  <a:srgbClr val="C00000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n-US" altLang="ru-RU" sz="2400" dirty="0">
                <a:solidFill>
                  <a:srgbClr val="C00000"/>
                </a:solidFill>
                <a:latin typeface="Arial Narrow" panose="020B0606020202030204" pitchFamily="34" charset="0"/>
                <a:cs typeface="Arial" charset="0"/>
              </a:rPr>
              <a:t>89</a:t>
            </a:r>
            <a:endParaRPr lang="ru-RU" altLang="ru-RU" sz="2400" dirty="0">
              <a:solidFill>
                <a:srgbClr val="C00000"/>
              </a:solidFill>
              <a:latin typeface="Arial Narrow" panose="020B0606020202030204" pitchFamily="34" charset="0"/>
              <a:cs typeface="Arial" charset="0"/>
            </a:endParaRPr>
          </a:p>
          <a:p>
            <a:r>
              <a:rPr lang="ru-RU" altLang="ru-RU" sz="2400" dirty="0">
                <a:solidFill>
                  <a:srgbClr val="000099"/>
                </a:solidFill>
                <a:latin typeface="Arial Narrow" pitchFamily="34" charset="0"/>
              </a:rPr>
              <a:t>Электронная почта </a:t>
            </a:r>
            <a:br>
              <a:rPr lang="ru-RU" altLang="ru-RU" sz="2400" dirty="0">
                <a:solidFill>
                  <a:srgbClr val="000099"/>
                </a:solidFill>
                <a:latin typeface="Arial Narrow" pitchFamily="34" charset="0"/>
              </a:rPr>
            </a:br>
            <a:r>
              <a:rPr lang="ru-RU" altLang="ru-RU" sz="2400" dirty="0">
                <a:solidFill>
                  <a:srgbClr val="000099"/>
                </a:solidFill>
                <a:latin typeface="Arial Narrow" panose="020B0606020202030204" pitchFamily="34" charset="0"/>
                <a:hlinkClick r:id="rId4"/>
              </a:rPr>
              <a:t>asiou7@yandex.ru</a:t>
            </a:r>
            <a:endParaRPr lang="ru-RU" altLang="ru-RU" sz="2400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r>
              <a:rPr lang="ru-RU" altLang="ru-RU" sz="2400" dirty="0">
                <a:solidFill>
                  <a:srgbClr val="000099"/>
                </a:solidFill>
                <a:latin typeface="Arial Narrow" pitchFamily="34" charset="0"/>
              </a:rPr>
              <a:t> Форум </a:t>
            </a:r>
            <a:br>
              <a:rPr lang="ru-RU" altLang="ru-RU" sz="2400" dirty="0">
                <a:solidFill>
                  <a:srgbClr val="000099"/>
                </a:solidFill>
                <a:latin typeface="Arial Narrow" pitchFamily="34" charset="0"/>
              </a:rPr>
            </a:br>
            <a:r>
              <a:rPr lang="ru-RU" altLang="ru-RU" sz="2400" dirty="0">
                <a:solidFill>
                  <a:srgbClr val="000099"/>
                </a:solidFill>
                <a:latin typeface="Arial Narrow" panose="020B0606020202030204" pitchFamily="34" charset="0"/>
                <a:hlinkClick r:id="rId5"/>
              </a:rPr>
              <a:t>http://forum.asiou.ru</a:t>
            </a:r>
            <a:r>
              <a:rPr lang="ru-RU" altLang="ru-RU" sz="2400" dirty="0" smtClean="0">
                <a:solidFill>
                  <a:srgbClr val="000099"/>
                </a:solidFill>
                <a:latin typeface="Arial Narrow" panose="020B0606020202030204" pitchFamily="34" charset="0"/>
                <a:hlinkClick r:id="rId5"/>
              </a:rPr>
              <a:t>/</a:t>
            </a:r>
            <a:endParaRPr lang="ru-RU" altLang="ru-RU" sz="2400" dirty="0" smtClean="0">
              <a:solidFill>
                <a:srgbClr val="000099"/>
              </a:solidFill>
              <a:latin typeface="Arial Narrow" pitchFamily="34" charset="0"/>
            </a:endParaRPr>
          </a:p>
          <a:p>
            <a:endParaRPr lang="ru-RU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566" y="2544912"/>
            <a:ext cx="5971922" cy="41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68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2" descr="C:\Users\evstigneeva\Desktop\картинки\-backgrounds-powerpoint-backgrounds-for-free-powerpoint-templates-22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75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5298" y="87498"/>
            <a:ext cx="828718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 Ярославской области данную услугу можно получить на ПК либо на смартфоне, открыв любой браузер. Из мобильного приложения данная услуга недоступна. Интерактивные формы других регионов образовательные организации Ярославской области не увидят и не смогут обработать заявления.</a:t>
            </a:r>
            <a:r>
              <a:rPr lang="ru-RU" sz="17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endParaRPr lang="ru-RU" sz="17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17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Проверьте</a:t>
            </a:r>
            <a:r>
              <a:rPr lang="ru-RU" sz="1700" dirty="0">
                <a:solidFill>
                  <a:srgbClr val="002060"/>
                </a:solidFill>
                <a:latin typeface="Arial Narrow" panose="020B0606020202030204" pitchFamily="34" charset="0"/>
              </a:rPr>
              <a:t>, чтобы правильно было определено местоположение – </a:t>
            </a:r>
            <a:r>
              <a:rPr lang="ru-RU" sz="1700" b="1" dirty="0">
                <a:solidFill>
                  <a:srgbClr val="C00000"/>
                </a:solidFill>
                <a:latin typeface="Arial Narrow" panose="020B0606020202030204" pitchFamily="34" charset="0"/>
              </a:rPr>
              <a:t>Ярославская область</a:t>
            </a:r>
            <a:r>
              <a:rPr lang="ru-RU" sz="1700" dirty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endParaRPr lang="ru-RU" sz="17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94" y="1466772"/>
            <a:ext cx="7848872" cy="4698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705994" y="6309320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Ссылка для получения услуги </a:t>
            </a:r>
            <a:r>
              <a:rPr lang="en-US" b="1" dirty="0">
                <a:solidFill>
                  <a:srgbClr val="C00000"/>
                </a:solidFill>
                <a:latin typeface="Arial Narrow" panose="020B0606020202030204" pitchFamily="34" charset="0"/>
                <a:hlinkClick r:id="rId5"/>
              </a:rPr>
              <a:t>https://</a:t>
            </a:r>
            <a:r>
              <a:rPr lang="en-US" b="1" dirty="0" smtClean="0">
                <a:solidFill>
                  <a:srgbClr val="C00000"/>
                </a:solidFill>
                <a:latin typeface="Arial Narrow" panose="020B0606020202030204" pitchFamily="34" charset="0"/>
                <a:hlinkClick r:id="rId5"/>
              </a:rPr>
              <a:t>www.gosuslugi.ru/315492/2/form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4283968" y="1412776"/>
            <a:ext cx="2664296" cy="25922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03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0264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i="1" dirty="0" smtClean="0">
                <a:ln w="11430"/>
                <a:solidFill>
                  <a:srgbClr val="C00000"/>
                </a:solidFill>
                <a:latin typeface="Arial Narrow" panose="020B0606020202030204" pitchFamily="34" charset="0"/>
              </a:rPr>
              <a:t>«</a:t>
            </a:r>
            <a:r>
              <a:rPr lang="ru-RU" sz="2800" b="1" i="1" dirty="0">
                <a:ln w="11430"/>
                <a:solidFill>
                  <a:srgbClr val="C00000"/>
                </a:solidFill>
                <a:latin typeface="Arial Narrow" panose="020B0606020202030204" pitchFamily="34" charset="0"/>
              </a:rPr>
              <a:t>Зачисление детей в </a:t>
            </a:r>
            <a:r>
              <a:rPr lang="ru-RU" sz="2800" b="1" i="1" dirty="0" smtClean="0">
                <a:ln w="11430"/>
                <a:solidFill>
                  <a:srgbClr val="C00000"/>
                </a:solidFill>
                <a:latin typeface="Arial Narrow" panose="020B0606020202030204" pitchFamily="34" charset="0"/>
              </a:rPr>
              <a:t>государственные и муниципальные </a:t>
            </a:r>
            <a:r>
              <a:rPr lang="ru-RU" sz="2800" b="1" i="1" dirty="0">
                <a:ln w="11430"/>
                <a:solidFill>
                  <a:srgbClr val="C00000"/>
                </a:solidFill>
                <a:latin typeface="Arial Narrow" panose="020B0606020202030204" pitchFamily="34" charset="0"/>
              </a:rPr>
              <a:t>общеобразовательные учреждения (</a:t>
            </a:r>
            <a:r>
              <a:rPr lang="ru-RU" sz="2800" b="1" i="1" dirty="0" smtClean="0">
                <a:ln w="11430"/>
                <a:solidFill>
                  <a:srgbClr val="C00000"/>
                </a:solidFill>
                <a:latin typeface="Arial Narrow" panose="020B0606020202030204" pitchFamily="34" charset="0"/>
              </a:rPr>
              <a:t>школу)» </a:t>
            </a:r>
            <a:endParaRPr lang="ru-RU" sz="2800" b="1" i="1" dirty="0">
              <a:ln w="11430"/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01763"/>
            <a:ext cx="2804427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91469"/>
            <a:ext cx="4747816" cy="4640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491880" y="1791469"/>
            <a:ext cx="2376264" cy="485403"/>
          </a:xfrm>
          <a:prstGeom prst="round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5576" y="2034170"/>
            <a:ext cx="2376264" cy="485403"/>
          </a:xfrm>
          <a:prstGeom prst="round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940152" y="4221088"/>
            <a:ext cx="2088232" cy="936104"/>
          </a:xfrm>
          <a:prstGeom prst="round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27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28"/>
          <a:stretch/>
        </p:blipFill>
        <p:spPr bwMode="auto">
          <a:xfrm>
            <a:off x="310551" y="1124745"/>
            <a:ext cx="8284095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043608" y="3447588"/>
            <a:ext cx="7344816" cy="84550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11560" y="14847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3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3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023979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203848" y="4293096"/>
            <a:ext cx="5184576" cy="20162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Департамент образования Ярославской области не зачисляет в организации.  Вопрос зачисления на обучение относится к компетенции образовательной организации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6300192" y="3933056"/>
            <a:ext cx="504056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6660232" y="3212976"/>
            <a:ext cx="1584176" cy="720080"/>
          </a:xfrm>
          <a:prstGeom prst="round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8" descr="http://broidery.ru/wp-content/uploads/2016/05/atenti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013176"/>
            <a:ext cx="597162" cy="63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5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930461"/>
            <a:ext cx="6912768" cy="1579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92896"/>
            <a:ext cx="4248472" cy="419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404664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Внимательно прочитайте перед началом подачи заявления данные сообщения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211960" y="728321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187624" y="728321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020272" y="69269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73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9089"/>
            <a:ext cx="6781383" cy="2655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24944"/>
            <a:ext cx="5971297" cy="3717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195736" y="2175247"/>
            <a:ext cx="1008112" cy="288032"/>
          </a:xfrm>
          <a:prstGeom prst="round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595396" y="2175247"/>
            <a:ext cx="3635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Обязательное условия при подаче заявления. </a:t>
            </a:r>
          </a:p>
          <a:p>
            <a:r>
              <a:rPr lang="ru-RU" sz="1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 противном случае заявление не будет рассматриваться</a:t>
            </a:r>
            <a:endParaRPr lang="ru-RU" sz="1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710" y="2197251"/>
            <a:ext cx="296686" cy="43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59832" y="3068960"/>
            <a:ext cx="2743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Все сведения о заявителе выгружаются </a:t>
            </a:r>
          </a:p>
          <a:p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из персональных данных личного кабинета</a:t>
            </a:r>
          </a:p>
        </p:txBody>
      </p:sp>
    </p:spTree>
    <p:extLst>
      <p:ext uri="{BB962C8B-B14F-4D97-AF65-F5344CB8AC3E}">
        <p14:creationId xmlns:p14="http://schemas.microsoft.com/office/powerpoint/2010/main" val="302579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5547</TotalTime>
  <Words>711</Words>
  <Application>Microsoft Office PowerPoint</Application>
  <PresentationFormat>Экран (4:3)</PresentationFormat>
  <Paragraphs>92</Paragraphs>
  <Slides>31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ЕПГУ новый </vt:lpstr>
      <vt:lpstr>Презентация PowerPoint</vt:lpstr>
      <vt:lpstr>Презентация PowerPoint</vt:lpstr>
      <vt:lpstr>Презентация PowerPoint</vt:lpstr>
      <vt:lpstr>«Зачисление детей в государственные и муниципальные общеобразовательные учреждения (школу)»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Прошел отбор </vt:lpstr>
      <vt:lpstr>Зачисление в АСИОУ</vt:lpstr>
      <vt:lpstr>Зачисление в АСИОУ</vt:lpstr>
      <vt:lpstr>Не прошел отбор</vt:lpstr>
      <vt:lpstr>Не прошел отбор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ГУ ЯО ЦОиККО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ЕПГУ новый</dc:title>
  <dc:creator>РЦОИ</dc:creator>
  <cp:lastModifiedBy>Евстигнеева</cp:lastModifiedBy>
  <cp:revision>156</cp:revision>
  <cp:lastPrinted>2021-05-19T08:09:35Z</cp:lastPrinted>
  <dcterms:created xsi:type="dcterms:W3CDTF">2020-10-19T11:42:40Z</dcterms:created>
  <dcterms:modified xsi:type="dcterms:W3CDTF">2021-05-19T10:42:01Z</dcterms:modified>
</cp:coreProperties>
</file>